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media/image10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257" r:id="rId2"/>
    <p:sldId id="258" r:id="rId3"/>
    <p:sldId id="261" r:id="rId4"/>
    <p:sldId id="303" r:id="rId5"/>
    <p:sldId id="282" r:id="rId6"/>
    <p:sldId id="305" r:id="rId7"/>
    <p:sldId id="306" r:id="rId8"/>
    <p:sldId id="304" r:id="rId9"/>
    <p:sldId id="283" r:id="rId10"/>
    <p:sldId id="284" r:id="rId11"/>
    <p:sldId id="287" r:id="rId12"/>
    <p:sldId id="288" r:id="rId13"/>
    <p:sldId id="293" r:id="rId14"/>
    <p:sldId id="294" r:id="rId15"/>
    <p:sldId id="295" r:id="rId16"/>
    <p:sldId id="296" r:id="rId17"/>
    <p:sldId id="292" r:id="rId18"/>
    <p:sldId id="271" r:id="rId19"/>
    <p:sldId id="290" r:id="rId20"/>
    <p:sldId id="307" r:id="rId21"/>
    <p:sldId id="308" r:id="rId22"/>
    <p:sldId id="309" r:id="rId23"/>
    <p:sldId id="310" r:id="rId24"/>
    <p:sldId id="311" r:id="rId25"/>
    <p:sldId id="297" r:id="rId26"/>
    <p:sldId id="313" r:id="rId27"/>
    <p:sldId id="314" r:id="rId28"/>
    <p:sldId id="315" r:id="rId29"/>
    <p:sldId id="316" r:id="rId30"/>
    <p:sldId id="319" r:id="rId31"/>
    <p:sldId id="299" r:id="rId32"/>
    <p:sldId id="318" r:id="rId33"/>
    <p:sldId id="320" r:id="rId34"/>
    <p:sldId id="321" r:id="rId35"/>
    <p:sldId id="322" r:id="rId36"/>
    <p:sldId id="324" r:id="rId37"/>
    <p:sldId id="323" r:id="rId38"/>
    <p:sldId id="325" r:id="rId39"/>
    <p:sldId id="317" r:id="rId40"/>
    <p:sldId id="274" r:id="rId41"/>
    <p:sldId id="260" r:id="rId42"/>
    <p:sldId id="281" r:id="rId43"/>
    <p:sldId id="270" r:id="rId44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192"/>
    <a:srgbClr val="4285F4"/>
    <a:srgbClr val="213992"/>
    <a:srgbClr val="FF030B"/>
    <a:srgbClr val="ADD7FF"/>
    <a:srgbClr val="DDE0E7"/>
    <a:srgbClr val="008EFF"/>
    <a:srgbClr val="F4F5F7"/>
    <a:srgbClr val="B7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FB"/>
          </a:solidFill>
        </a:fill>
      </a:tcStyle>
    </a:wholeTbl>
    <a:band2H>
      <a:tcTxStyle/>
      <a:tcStyle>
        <a:tcBdr/>
        <a:fill>
          <a:solidFill>
            <a:srgbClr val="E8EDF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7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9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8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o del título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56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o del título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Texto del título</a:t>
            </a:r>
          </a:p>
        </p:txBody>
      </p:sp>
      <p:sp>
        <p:nvSpPr>
          <p:cNvPr id="6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3" name="Texto del título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Texto del título</a:t>
            </a:r>
          </a:p>
        </p:txBody>
      </p:sp>
      <p:sp>
        <p:nvSpPr>
          <p:cNvPr id="7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7.png"/><Relationship Id="rId7" Type="http://schemas.openxmlformats.org/officeDocument/2006/relationships/image" Target="../media/image5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16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7.png"/><Relationship Id="rId7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2.png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7.png"/><Relationship Id="rId7" Type="http://schemas.openxmlformats.org/officeDocument/2006/relationships/image" Target="../media/image6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7.png"/><Relationship Id="rId7" Type="http://schemas.openxmlformats.org/officeDocument/2006/relationships/image" Target="../media/image6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7.png"/><Relationship Id="rId7" Type="http://schemas.openxmlformats.org/officeDocument/2006/relationships/image" Target="../media/image6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7.png"/><Relationship Id="rId7" Type="http://schemas.openxmlformats.org/officeDocument/2006/relationships/image" Target="../media/image7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7.png"/><Relationship Id="rId7" Type="http://schemas.openxmlformats.org/officeDocument/2006/relationships/image" Target="../media/image7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79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79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79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g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6.png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6.pn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7.png"/><Relationship Id="rId7" Type="http://schemas.openxmlformats.org/officeDocument/2006/relationships/image" Target="../media/image10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g"/><Relationship Id="rId4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16.png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54;p13" descr="Google Shape;54;p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4226" y="-42551"/>
            <a:ext cx="9338225" cy="5252177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Google Shape;56;p13"/>
          <p:cNvSpPr/>
          <p:nvPr/>
        </p:nvSpPr>
        <p:spPr>
          <a:xfrm flipH="1">
            <a:off x="4317679" y="-42550"/>
            <a:ext cx="5387401" cy="5252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90" y="0"/>
                </a:lnTo>
                <a:cubicBezTo>
                  <a:pt x="20029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152B73"/>
              </a:gs>
              <a:gs pos="100000">
                <a:srgbClr val="002239"/>
              </a:gs>
            </a:gsLst>
            <a:lin ang="5400011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pic>
        <p:nvPicPr>
          <p:cNvPr id="118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174" y="167264"/>
            <a:ext cx="149603" cy="929415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Google Shape;98;p18"/>
          <p:cNvSpPr txBox="1"/>
          <p:nvPr/>
        </p:nvSpPr>
        <p:spPr>
          <a:xfrm>
            <a:off x="5010155" y="2398131"/>
            <a:ext cx="3660786" cy="40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>
            <a:lvl1pPr algn="ctr">
              <a:lnSpc>
                <a:spcPct val="90000"/>
              </a:lnSpc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dirty="0"/>
              <a:t>Servicio de Salud O'Higgins</a:t>
            </a:r>
            <a:endParaRPr dirty="0"/>
          </a:p>
        </p:txBody>
      </p:sp>
      <p:sp>
        <p:nvSpPr>
          <p:cNvPr id="120" name="Google Shape;101;p18"/>
          <p:cNvSpPr txBox="1"/>
          <p:nvPr/>
        </p:nvSpPr>
        <p:spPr>
          <a:xfrm>
            <a:off x="4684734" y="1974402"/>
            <a:ext cx="4335043" cy="38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>
            <a:lvl1pPr algn="ctr">
              <a:lnSpc>
                <a:spcPct val="90000"/>
              </a:lnSpc>
              <a:defRPr sz="21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dirty="0"/>
              <a:t>Hospital de Santa Cruz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D385D9C-4235-61C2-E3C5-0D3A117454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69" y="1839224"/>
            <a:ext cx="3155029" cy="1186626"/>
          </a:xfrm>
          <a:prstGeom prst="rect">
            <a:avLst/>
          </a:prstGeom>
        </p:spPr>
      </p:pic>
      <p:graphicFrame>
        <p:nvGraphicFramePr>
          <p:cNvPr id="19" name="Objeto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9881772"/>
              </p:ext>
            </p:extLst>
          </p:nvPr>
        </p:nvGraphicFramePr>
        <p:xfrm>
          <a:off x="6096696" y="3313376"/>
          <a:ext cx="1487704" cy="1390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6" imgW="4377619" imgH="4090868" progId="">
                  <p:embed/>
                </p:oleObj>
              </mc:Choice>
              <mc:Fallback>
                <p:oleObj r:id="rId6" imgW="4377619" imgH="4090868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696" y="3313376"/>
                        <a:ext cx="1487704" cy="1390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C4A37-B37C-0B4F-6180-7E0A4E95A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6041AB59-D967-8A12-43A9-D40816258F2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8" name="fgj.png" descr="fgj.png">
              <a:extLst>
                <a:ext uri="{FF2B5EF4-FFF2-40B4-BE49-F238E27FC236}">
                  <a16:creationId xmlns:a16="http://schemas.microsoft.com/office/drawing/2014/main" id="{DD881477-77B3-2293-4EB2-2E716B00B96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DADB258F-A8DD-FCBD-6657-6040AF507A1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DF020811-1E2F-D77B-2B80-5238D4045E0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C621DD1C-BEBC-A87A-F0CD-C0162703FB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49" name="Google Shape;98;p18">
            <a:extLst>
              <a:ext uri="{FF2B5EF4-FFF2-40B4-BE49-F238E27FC236}">
                <a16:creationId xmlns:a16="http://schemas.microsoft.com/office/drawing/2014/main" id="{6A3F66F4-2EE8-7227-9D92-B44D90C77E96}"/>
              </a:ext>
            </a:extLst>
          </p:cNvPr>
          <p:cNvSpPr txBox="1"/>
          <p:nvPr/>
        </p:nvSpPr>
        <p:spPr>
          <a:xfrm>
            <a:off x="971289" y="1750942"/>
            <a:ext cx="5097002" cy="2474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dirty="0"/>
          </a:p>
        </p:txBody>
      </p: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6B134BCE-2BFA-75A5-85C7-2727F9EF03CB}"/>
              </a:ext>
            </a:extLst>
          </p:cNvPr>
          <p:cNvSpPr txBox="1"/>
          <p:nvPr/>
        </p:nvSpPr>
        <p:spPr>
          <a:xfrm>
            <a:off x="1415954" y="303867"/>
            <a:ext cx="5705284" cy="266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 fontScale="85000" lnSpcReduction="20000"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dirty="0"/>
              <a:t>PARTICIPACIÓN CIUDADANA 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BB98F9E-58C0-5B08-C8E4-5AC17FE400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4" y="267290"/>
            <a:ext cx="456061" cy="5016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0B02B4F-320A-1207-2949-31B5DF8ABB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28" y="969979"/>
            <a:ext cx="302071" cy="303426"/>
          </a:xfrm>
          <a:prstGeom prst="rect">
            <a:avLst/>
          </a:prstGeom>
        </p:spPr>
      </p:pic>
      <p:sp>
        <p:nvSpPr>
          <p:cNvPr id="17" name="Google Shape;98;p18">
            <a:extLst>
              <a:ext uri="{FF2B5EF4-FFF2-40B4-BE49-F238E27FC236}">
                <a16:creationId xmlns:a16="http://schemas.microsoft.com/office/drawing/2014/main" id="{B7D67268-C586-5608-DB75-0EA99A7E9C6A}"/>
              </a:ext>
            </a:extLst>
          </p:cNvPr>
          <p:cNvSpPr txBox="1"/>
          <p:nvPr/>
        </p:nvSpPr>
        <p:spPr>
          <a:xfrm>
            <a:off x="1232735" y="1002770"/>
            <a:ext cx="3834918" cy="94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b="1" dirty="0"/>
              <a:t>Fortalecimiento de participación ciudadana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b="1" dirty="0"/>
              <a:t>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dirty="0"/>
              <a:t>Participación “Charla piso pélvico” para el Consejo de desarrollo local de Salud de la Comuna de Chépica.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b="1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F08A15-112D-3D22-F10B-6D7B276B6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2289" y="768957"/>
            <a:ext cx="3238476" cy="215100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890E7EF-3329-BA06-FF42-FAB8B06715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46" y="3352137"/>
            <a:ext cx="302071" cy="303426"/>
          </a:xfrm>
          <a:prstGeom prst="rect">
            <a:avLst/>
          </a:prstGeom>
        </p:spPr>
      </p:pic>
      <p:sp>
        <p:nvSpPr>
          <p:cNvPr id="13" name="Google Shape;98;p18">
            <a:extLst>
              <a:ext uri="{FF2B5EF4-FFF2-40B4-BE49-F238E27FC236}">
                <a16:creationId xmlns:a16="http://schemas.microsoft.com/office/drawing/2014/main" id="{CC013F60-CFCF-E63C-04ED-7826354612D2}"/>
              </a:ext>
            </a:extLst>
          </p:cNvPr>
          <p:cNvSpPr txBox="1"/>
          <p:nvPr/>
        </p:nvSpPr>
        <p:spPr>
          <a:xfrm>
            <a:off x="5154599" y="3397496"/>
            <a:ext cx="3519457" cy="776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 lnSpcReduction="10000"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b="1" dirty="0"/>
              <a:t>Humanización de la atención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b="1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dirty="0"/>
              <a:t>Conversatorio humanización en la atención con dirigentes sociales de la </a:t>
            </a:r>
            <a:r>
              <a:rPr lang="es-ES" dirty="0" err="1"/>
              <a:t>Microárea</a:t>
            </a:r>
            <a:r>
              <a:rPr lang="es-ES" dirty="0"/>
              <a:t> Santa Cruz.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b="1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b="1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2C9EEEA-7471-638D-B96E-5A48F2E320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113" y="2382173"/>
            <a:ext cx="3214301" cy="215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1846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21CD1-E643-124C-FC7E-1C4F312DE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1DA6D046-3108-8D55-F2B1-934658E174A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8" name="fgj.png" descr="fgj.png">
              <a:extLst>
                <a:ext uri="{FF2B5EF4-FFF2-40B4-BE49-F238E27FC236}">
                  <a16:creationId xmlns:a16="http://schemas.microsoft.com/office/drawing/2014/main" id="{9F32B6B0-C563-D6C4-5217-DD2E4B25744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C87CF9B4-853E-7DF0-16EA-485AA3CBBBC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52BA9F75-72C0-AA35-9432-27526869A93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F51E4BD6-0C5A-7B16-245A-47AFD5B187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49" name="Google Shape;98;p18">
            <a:extLst>
              <a:ext uri="{FF2B5EF4-FFF2-40B4-BE49-F238E27FC236}">
                <a16:creationId xmlns:a16="http://schemas.microsoft.com/office/drawing/2014/main" id="{D5B05F7D-B4B1-B5C3-2BE5-ECE1985FD34B}"/>
              </a:ext>
            </a:extLst>
          </p:cNvPr>
          <p:cNvSpPr txBox="1"/>
          <p:nvPr/>
        </p:nvSpPr>
        <p:spPr>
          <a:xfrm>
            <a:off x="971289" y="1750942"/>
            <a:ext cx="5097002" cy="2474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dirty="0"/>
          </a:p>
        </p:txBody>
      </p: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77B4697E-E5C6-7D27-BF95-896A0AD8F3B7}"/>
              </a:ext>
            </a:extLst>
          </p:cNvPr>
          <p:cNvSpPr txBox="1"/>
          <p:nvPr/>
        </p:nvSpPr>
        <p:spPr>
          <a:xfrm>
            <a:off x="1415954" y="303867"/>
            <a:ext cx="5705284" cy="266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 fontScale="85000" lnSpcReduction="20000"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dirty="0"/>
              <a:t>PARTICIPACIÓN CIUDADANA 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91B0DE1-1BB9-6A8A-2D87-7CF5470F08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4" y="267290"/>
            <a:ext cx="456061" cy="5016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2B57378-4A64-000C-F0A0-54AB77CD0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28" y="969979"/>
            <a:ext cx="302071" cy="303426"/>
          </a:xfrm>
          <a:prstGeom prst="rect">
            <a:avLst/>
          </a:prstGeom>
        </p:spPr>
      </p:pic>
      <p:sp>
        <p:nvSpPr>
          <p:cNvPr id="17" name="Google Shape;98;p18">
            <a:extLst>
              <a:ext uri="{FF2B5EF4-FFF2-40B4-BE49-F238E27FC236}">
                <a16:creationId xmlns:a16="http://schemas.microsoft.com/office/drawing/2014/main" id="{B297A96B-075B-121D-3691-F9976D172856}"/>
              </a:ext>
            </a:extLst>
          </p:cNvPr>
          <p:cNvSpPr txBox="1"/>
          <p:nvPr/>
        </p:nvSpPr>
        <p:spPr>
          <a:xfrm>
            <a:off x="1232735" y="1002770"/>
            <a:ext cx="3834918" cy="94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b="1" dirty="0"/>
              <a:t>Medición de la satisfacción usuaria 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b="1" dirty="0"/>
              <a:t>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dirty="0"/>
              <a:t>Campaña de sensibilización a funcionarios sobre encuesta de satisfacción usuaria 2025.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b="1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b="1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5AC0629-E40C-90D7-2C46-FA0E985FB8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557" y="1932646"/>
            <a:ext cx="3675972" cy="232901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7A21A18-970E-A2D6-C338-B2A4EA85AE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2023" y="768957"/>
            <a:ext cx="2600688" cy="398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2876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9F550-6E20-88C7-34D6-3B8BDB863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450455E4-64B3-1FBD-89C5-5248AA439F9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8" name="fgj.png" descr="fgj.png">
              <a:extLst>
                <a:ext uri="{FF2B5EF4-FFF2-40B4-BE49-F238E27FC236}">
                  <a16:creationId xmlns:a16="http://schemas.microsoft.com/office/drawing/2014/main" id="{4EF36D85-604C-530B-F465-716579D401C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36F0D19D-CB13-C61E-1145-320B281F6E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DA25BFC0-85F4-827C-D9ED-4B21E4FD391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367AD578-8D6E-B0F2-A24E-2928CF7D7A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49" name="Google Shape;98;p18">
            <a:extLst>
              <a:ext uri="{FF2B5EF4-FFF2-40B4-BE49-F238E27FC236}">
                <a16:creationId xmlns:a16="http://schemas.microsoft.com/office/drawing/2014/main" id="{EA714EE2-0513-1C5D-50B6-0E502F534B68}"/>
              </a:ext>
            </a:extLst>
          </p:cNvPr>
          <p:cNvSpPr txBox="1"/>
          <p:nvPr/>
        </p:nvSpPr>
        <p:spPr>
          <a:xfrm>
            <a:off x="971289" y="1750942"/>
            <a:ext cx="5097002" cy="2474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dirty="0"/>
          </a:p>
        </p:txBody>
      </p: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E69A0043-A24B-2B19-27B2-1A404F36C084}"/>
              </a:ext>
            </a:extLst>
          </p:cNvPr>
          <p:cNvSpPr txBox="1"/>
          <p:nvPr/>
        </p:nvSpPr>
        <p:spPr>
          <a:xfrm>
            <a:off x="1415954" y="303867"/>
            <a:ext cx="6461674" cy="266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 fontScale="70000" lnSpcReduction="20000"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dirty="0"/>
              <a:t>OFICINA DE INFORMACIONES RECLAMOS Y SUGERENCIAS 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57C3A55-2CAA-E918-C405-69779EEC62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4" y="267290"/>
            <a:ext cx="456061" cy="5016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D94312E-0833-D433-7FA2-1639A92BFD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53" y="872594"/>
            <a:ext cx="338282" cy="387355"/>
          </a:xfrm>
          <a:prstGeom prst="rect">
            <a:avLst/>
          </a:prstGeom>
        </p:spPr>
      </p:pic>
      <p:sp>
        <p:nvSpPr>
          <p:cNvPr id="5" name="Google Shape;98;p18">
            <a:extLst>
              <a:ext uri="{FF2B5EF4-FFF2-40B4-BE49-F238E27FC236}">
                <a16:creationId xmlns:a16="http://schemas.microsoft.com/office/drawing/2014/main" id="{E0CD530C-A600-1F8F-1FC1-284523DF93A8}"/>
              </a:ext>
            </a:extLst>
          </p:cNvPr>
          <p:cNvSpPr txBox="1"/>
          <p:nvPr/>
        </p:nvSpPr>
        <p:spPr>
          <a:xfrm>
            <a:off x="1476979" y="902764"/>
            <a:ext cx="6461675" cy="266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b="1" dirty="0"/>
              <a:t>OIRS</a:t>
            </a:r>
            <a:endParaRPr lang="es-CL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605D434-EEC8-02B7-D216-7E9ECAD559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02" y="1358465"/>
            <a:ext cx="275119" cy="392477"/>
          </a:xfrm>
          <a:prstGeom prst="rect">
            <a:avLst/>
          </a:prstGeom>
        </p:spPr>
      </p:pic>
      <p:sp>
        <p:nvSpPr>
          <p:cNvPr id="12" name="Google Shape;98;p18">
            <a:extLst>
              <a:ext uri="{FF2B5EF4-FFF2-40B4-BE49-F238E27FC236}">
                <a16:creationId xmlns:a16="http://schemas.microsoft.com/office/drawing/2014/main" id="{47C383CE-7445-A32D-22E8-58AB22AAF1A4}"/>
              </a:ext>
            </a:extLst>
          </p:cNvPr>
          <p:cNvSpPr txBox="1"/>
          <p:nvPr/>
        </p:nvSpPr>
        <p:spPr>
          <a:xfrm>
            <a:off x="1415954" y="1379146"/>
            <a:ext cx="5479473" cy="266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b="1" dirty="0"/>
              <a:t>Comparativo solicitudes ciudadanas año 2024 y 2025</a:t>
            </a: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b="1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b="1" dirty="0"/>
          </a:p>
        </p:txBody>
      </p:sp>
      <p:pic>
        <p:nvPicPr>
          <p:cNvPr id="13" name="object 29">
            <a:extLst>
              <a:ext uri="{FF2B5EF4-FFF2-40B4-BE49-F238E27FC236}">
                <a16:creationId xmlns:a16="http://schemas.microsoft.com/office/drawing/2014/main" id="{B93CA4FD-A20B-6DE7-E689-7F22D0E68C45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91744" y="1804452"/>
            <a:ext cx="3463636" cy="2891862"/>
          </a:xfrm>
          <a:prstGeom prst="rect">
            <a:avLst/>
          </a:prstGeom>
        </p:spPr>
      </p:pic>
      <p:pic>
        <p:nvPicPr>
          <p:cNvPr id="14" name="object 29">
            <a:extLst>
              <a:ext uri="{FF2B5EF4-FFF2-40B4-BE49-F238E27FC236}">
                <a16:creationId xmlns:a16="http://schemas.microsoft.com/office/drawing/2014/main" id="{D1B80EFA-59C8-99EE-00BB-649AB0A73EEF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98875" y="1686199"/>
            <a:ext cx="3374161" cy="3072348"/>
          </a:xfrm>
          <a:prstGeom prst="rect">
            <a:avLst/>
          </a:prstGeom>
        </p:spPr>
      </p:pic>
      <p:sp>
        <p:nvSpPr>
          <p:cNvPr id="16" name="object 23">
            <a:extLst>
              <a:ext uri="{FF2B5EF4-FFF2-40B4-BE49-F238E27FC236}">
                <a16:creationId xmlns:a16="http://schemas.microsoft.com/office/drawing/2014/main" id="{B1A3AB4B-0976-E788-8BF0-0241EC7BE63A}"/>
              </a:ext>
            </a:extLst>
          </p:cNvPr>
          <p:cNvSpPr txBox="1"/>
          <p:nvPr/>
        </p:nvSpPr>
        <p:spPr>
          <a:xfrm>
            <a:off x="1004704" y="2162713"/>
            <a:ext cx="98425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AFE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AÑO</a:t>
            </a:r>
            <a:r>
              <a:rPr sz="900" b="1" spc="-25" dirty="0">
                <a:solidFill>
                  <a:srgbClr val="00AFE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spc="-20" dirty="0">
                <a:solidFill>
                  <a:srgbClr val="00AFE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2024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18" name="object 27">
            <a:extLst>
              <a:ext uri="{FF2B5EF4-FFF2-40B4-BE49-F238E27FC236}">
                <a16:creationId xmlns:a16="http://schemas.microsoft.com/office/drawing/2014/main" id="{AA16030E-9384-D194-5D9E-54E744B776DD}"/>
              </a:ext>
            </a:extLst>
          </p:cNvPr>
          <p:cNvSpPr txBox="1"/>
          <p:nvPr/>
        </p:nvSpPr>
        <p:spPr>
          <a:xfrm>
            <a:off x="3519790" y="1930283"/>
            <a:ext cx="1211539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900" b="1" spc="-1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MAYOR PREVALENCIA PROCEDIMIENTO ADMINISTRATIVO</a:t>
            </a:r>
            <a:endParaRPr sz="9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20" name="object 35">
            <a:extLst>
              <a:ext uri="{FF2B5EF4-FFF2-40B4-BE49-F238E27FC236}">
                <a16:creationId xmlns:a16="http://schemas.microsoft.com/office/drawing/2014/main" id="{11741878-9E1B-66D7-7317-39D35302913C}"/>
              </a:ext>
            </a:extLst>
          </p:cNvPr>
          <p:cNvSpPr txBox="1"/>
          <p:nvPr/>
        </p:nvSpPr>
        <p:spPr>
          <a:xfrm>
            <a:off x="2109409" y="1808346"/>
            <a:ext cx="1139482" cy="671979"/>
          </a:xfrm>
          <a:prstGeom prst="rect">
            <a:avLst/>
          </a:prstGeom>
        </p:spPr>
        <p:txBody>
          <a:bodyPr vert="horz" wrap="square" lIns="0" tIns="1778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645"/>
              </a:spcBef>
            </a:pPr>
            <a:r>
              <a:rPr lang="es-CL" sz="1800" b="1" spc="-1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37%</a:t>
            </a:r>
          </a:p>
          <a:p>
            <a:pPr marL="12700" algn="ctr">
              <a:lnSpc>
                <a:spcPct val="100000"/>
              </a:lnSpc>
              <a:spcBef>
                <a:spcPts val="645"/>
              </a:spcBef>
            </a:pPr>
            <a:r>
              <a:rPr lang="es-CL" sz="900" b="1" spc="-1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FELICITACIONES</a:t>
            </a:r>
            <a:endParaRPr lang="es-CL" sz="9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21" name="object 32">
            <a:extLst>
              <a:ext uri="{FF2B5EF4-FFF2-40B4-BE49-F238E27FC236}">
                <a16:creationId xmlns:a16="http://schemas.microsoft.com/office/drawing/2014/main" id="{870077DE-AF48-F606-494E-567E26B9D9F2}"/>
              </a:ext>
            </a:extLst>
          </p:cNvPr>
          <p:cNvSpPr txBox="1"/>
          <p:nvPr/>
        </p:nvSpPr>
        <p:spPr>
          <a:xfrm>
            <a:off x="2445730" y="2748478"/>
            <a:ext cx="64262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25" dirty="0">
                <a:solidFill>
                  <a:srgbClr val="00AFEF"/>
                </a:solidFill>
                <a:latin typeface="Calibri"/>
                <a:cs typeface="Calibri"/>
              </a:rPr>
              <a:t>976</a:t>
            </a:r>
            <a:endParaRPr sz="3200" dirty="0">
              <a:latin typeface="Calibri"/>
              <a:cs typeface="Calibri"/>
            </a:endParaRPr>
          </a:p>
        </p:txBody>
      </p:sp>
      <p:pic>
        <p:nvPicPr>
          <p:cNvPr id="22" name="object 31">
            <a:extLst>
              <a:ext uri="{FF2B5EF4-FFF2-40B4-BE49-F238E27FC236}">
                <a16:creationId xmlns:a16="http://schemas.microsoft.com/office/drawing/2014/main" id="{11405C9E-3172-3218-C61D-40037DB6CAA3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083526" y="3222373"/>
            <a:ext cx="1367027" cy="336804"/>
          </a:xfrm>
          <a:prstGeom prst="rect">
            <a:avLst/>
          </a:prstGeom>
        </p:spPr>
      </p:pic>
      <p:sp>
        <p:nvSpPr>
          <p:cNvPr id="24" name="object 36">
            <a:extLst>
              <a:ext uri="{FF2B5EF4-FFF2-40B4-BE49-F238E27FC236}">
                <a16:creationId xmlns:a16="http://schemas.microsoft.com/office/drawing/2014/main" id="{965CECBE-0F56-6D0C-C889-B5BE8F4450ED}"/>
              </a:ext>
            </a:extLst>
          </p:cNvPr>
          <p:cNvSpPr txBox="1"/>
          <p:nvPr/>
        </p:nvSpPr>
        <p:spPr>
          <a:xfrm>
            <a:off x="1193622" y="3102526"/>
            <a:ext cx="925368" cy="5693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8260" algn="ctr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2139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18%</a:t>
            </a:r>
            <a:endParaRPr sz="1800" dirty="0">
              <a:solidFill>
                <a:srgbClr val="213992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70"/>
              </a:spcBef>
            </a:pPr>
            <a:r>
              <a:rPr sz="900" b="1" spc="-10" dirty="0">
                <a:solidFill>
                  <a:srgbClr val="2139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SOLICITUDES</a:t>
            </a:r>
            <a:endParaRPr sz="900" dirty="0">
              <a:solidFill>
                <a:srgbClr val="213992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25" name="object 34">
            <a:extLst>
              <a:ext uri="{FF2B5EF4-FFF2-40B4-BE49-F238E27FC236}">
                <a16:creationId xmlns:a16="http://schemas.microsoft.com/office/drawing/2014/main" id="{93B38AC6-65C3-F133-0F17-E8499928B73A}"/>
              </a:ext>
            </a:extLst>
          </p:cNvPr>
          <p:cNvSpPr txBox="1"/>
          <p:nvPr/>
        </p:nvSpPr>
        <p:spPr>
          <a:xfrm>
            <a:off x="3337077" y="2677087"/>
            <a:ext cx="1100887" cy="6694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6075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19%</a:t>
            </a:r>
            <a:endParaRPr sz="18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75"/>
              </a:spcBef>
            </a:pPr>
            <a:r>
              <a:rPr sz="9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SUGERENCIAS</a:t>
            </a:r>
            <a:r>
              <a:rPr sz="900" b="1" spc="-6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900" b="1" spc="-5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Y</a:t>
            </a:r>
            <a:endParaRPr sz="9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900" b="1" spc="-1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CONSULTAS</a:t>
            </a:r>
            <a:endParaRPr sz="9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26" name="object 23">
            <a:extLst>
              <a:ext uri="{FF2B5EF4-FFF2-40B4-BE49-F238E27FC236}">
                <a16:creationId xmlns:a16="http://schemas.microsoft.com/office/drawing/2014/main" id="{316C250C-0D67-0C7A-B534-B80A7BB91F55}"/>
              </a:ext>
            </a:extLst>
          </p:cNvPr>
          <p:cNvSpPr txBox="1"/>
          <p:nvPr/>
        </p:nvSpPr>
        <p:spPr>
          <a:xfrm>
            <a:off x="5084041" y="2189516"/>
            <a:ext cx="98425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4285F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AÑO</a:t>
            </a:r>
            <a:r>
              <a:rPr sz="1600" b="1" spc="-25" dirty="0">
                <a:solidFill>
                  <a:srgbClr val="4285F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spc="-20" dirty="0">
                <a:solidFill>
                  <a:srgbClr val="4285F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202</a:t>
            </a:r>
            <a:r>
              <a:rPr lang="es-ES" sz="1600" b="1" spc="-20" dirty="0">
                <a:solidFill>
                  <a:srgbClr val="4285F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5</a:t>
            </a:r>
            <a:endParaRPr sz="1600" dirty="0">
              <a:solidFill>
                <a:srgbClr val="4285F4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27" name="object 37">
            <a:extLst>
              <a:ext uri="{FF2B5EF4-FFF2-40B4-BE49-F238E27FC236}">
                <a16:creationId xmlns:a16="http://schemas.microsoft.com/office/drawing/2014/main" id="{12A93781-80D2-A7B9-7118-D348BB856BEA}"/>
              </a:ext>
            </a:extLst>
          </p:cNvPr>
          <p:cNvSpPr txBox="1"/>
          <p:nvPr/>
        </p:nvSpPr>
        <p:spPr>
          <a:xfrm>
            <a:off x="2571414" y="3956684"/>
            <a:ext cx="734187" cy="506549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84150">
              <a:lnSpc>
                <a:spcPct val="100000"/>
              </a:lnSpc>
              <a:spcBef>
                <a:spcPts val="250"/>
              </a:spcBef>
            </a:pPr>
            <a:r>
              <a:rPr sz="2000" b="1" spc="-25" dirty="0">
                <a:solidFill>
                  <a:srgbClr val="00AF50"/>
                </a:solidFill>
                <a:latin typeface="Arial"/>
                <a:cs typeface="Arial"/>
              </a:rPr>
              <a:t>42%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-10" dirty="0">
                <a:solidFill>
                  <a:srgbClr val="00AF50"/>
                </a:solidFill>
                <a:latin typeface="Arial"/>
                <a:cs typeface="Arial"/>
              </a:rPr>
              <a:t>RECLAM</a:t>
            </a:r>
            <a:r>
              <a:rPr lang="es-ES" sz="1000" b="1" spc="-10" dirty="0">
                <a:solidFill>
                  <a:srgbClr val="00AF50"/>
                </a:solidFill>
                <a:latin typeface="Arial"/>
                <a:cs typeface="Arial"/>
              </a:rPr>
              <a:t>OS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7" name="object 31">
            <a:extLst>
              <a:ext uri="{FF2B5EF4-FFF2-40B4-BE49-F238E27FC236}">
                <a16:creationId xmlns:a16="http://schemas.microsoft.com/office/drawing/2014/main" id="{4CB22A30-5DFB-1AF1-82BD-1254185AE60E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80242" y="3276217"/>
            <a:ext cx="1204453" cy="336804"/>
          </a:xfrm>
          <a:prstGeom prst="rect">
            <a:avLst/>
          </a:prstGeom>
        </p:spPr>
      </p:pic>
      <p:sp>
        <p:nvSpPr>
          <p:cNvPr id="17" name="object 32">
            <a:extLst>
              <a:ext uri="{FF2B5EF4-FFF2-40B4-BE49-F238E27FC236}">
                <a16:creationId xmlns:a16="http://schemas.microsoft.com/office/drawing/2014/main" id="{8B9A055F-3585-4BB7-00FB-6FFE7C9D2FDE}"/>
              </a:ext>
            </a:extLst>
          </p:cNvPr>
          <p:cNvSpPr txBox="1"/>
          <p:nvPr/>
        </p:nvSpPr>
        <p:spPr>
          <a:xfrm>
            <a:off x="6662774" y="2804029"/>
            <a:ext cx="100482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3200" b="1" spc="-25" dirty="0">
                <a:solidFill>
                  <a:srgbClr val="00AFEF"/>
                </a:solidFill>
                <a:latin typeface="Calibri"/>
                <a:cs typeface="Calibri"/>
              </a:rPr>
              <a:t>1320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19" name="object 37">
            <a:extLst>
              <a:ext uri="{FF2B5EF4-FFF2-40B4-BE49-F238E27FC236}">
                <a16:creationId xmlns:a16="http://schemas.microsoft.com/office/drawing/2014/main" id="{F778F8EC-B1FB-F4E1-0002-9EA1EAA1A73D}"/>
              </a:ext>
            </a:extLst>
          </p:cNvPr>
          <p:cNvSpPr txBox="1"/>
          <p:nvPr/>
        </p:nvSpPr>
        <p:spPr>
          <a:xfrm>
            <a:off x="6768816" y="3952749"/>
            <a:ext cx="898782" cy="452688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84150">
              <a:lnSpc>
                <a:spcPct val="100000"/>
              </a:lnSpc>
              <a:spcBef>
                <a:spcPts val="250"/>
              </a:spcBef>
            </a:pPr>
            <a:r>
              <a:rPr lang="es-ES" sz="1600" b="1" spc="-25" dirty="0">
                <a:solidFill>
                  <a:srgbClr val="00AF50"/>
                </a:solidFill>
                <a:latin typeface="Arial"/>
                <a:cs typeface="Arial"/>
              </a:rPr>
              <a:t>46,1</a:t>
            </a:r>
            <a:r>
              <a:rPr sz="1600" b="1" spc="-25" dirty="0">
                <a:solidFill>
                  <a:srgbClr val="00AF50"/>
                </a:solidFill>
                <a:latin typeface="Arial"/>
                <a:cs typeface="Arial"/>
              </a:rPr>
              <a:t>%</a:t>
            </a:r>
            <a:endParaRPr sz="1600" dirty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solidFill>
                  <a:srgbClr val="00AF50"/>
                </a:solidFill>
                <a:latin typeface="Arial"/>
                <a:cs typeface="Arial"/>
              </a:rPr>
              <a:t>RECLAM</a:t>
            </a:r>
            <a:r>
              <a:rPr lang="es-ES" sz="1050" b="1" spc="-10" dirty="0">
                <a:solidFill>
                  <a:srgbClr val="00AF50"/>
                </a:solidFill>
                <a:latin typeface="Arial"/>
                <a:cs typeface="Arial"/>
              </a:rPr>
              <a:t>OS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23" name="object 34">
            <a:extLst>
              <a:ext uri="{FF2B5EF4-FFF2-40B4-BE49-F238E27FC236}">
                <a16:creationId xmlns:a16="http://schemas.microsoft.com/office/drawing/2014/main" id="{A8996E35-943B-92CC-DBAC-76C3097DF07E}"/>
              </a:ext>
            </a:extLst>
          </p:cNvPr>
          <p:cNvSpPr txBox="1"/>
          <p:nvPr/>
        </p:nvSpPr>
        <p:spPr>
          <a:xfrm>
            <a:off x="7684695" y="2677087"/>
            <a:ext cx="1004824" cy="7155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6075" algn="ctr">
              <a:lnSpc>
                <a:spcPct val="100000"/>
              </a:lnSpc>
              <a:spcBef>
                <a:spcPts val="100"/>
              </a:spcBef>
            </a:pPr>
            <a:r>
              <a:rPr lang="es-ES" sz="1200" b="1" spc="-25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3,9</a:t>
            </a:r>
            <a:r>
              <a:rPr sz="1200" b="1" spc="-25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%</a:t>
            </a:r>
            <a:endParaRPr sz="12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75"/>
              </a:spcBef>
            </a:pPr>
            <a:r>
              <a:rPr sz="9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SUGERENCIAS</a:t>
            </a:r>
            <a:r>
              <a:rPr sz="900" b="1" spc="-6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900" b="1" spc="-5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Y</a:t>
            </a:r>
            <a:endParaRPr sz="9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900" b="1" spc="-1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CONSULTAS</a:t>
            </a:r>
            <a:endParaRPr sz="9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28" name="object 36">
            <a:extLst>
              <a:ext uri="{FF2B5EF4-FFF2-40B4-BE49-F238E27FC236}">
                <a16:creationId xmlns:a16="http://schemas.microsoft.com/office/drawing/2014/main" id="{33127DAD-4960-178F-B75D-C4B910786A75}"/>
              </a:ext>
            </a:extLst>
          </p:cNvPr>
          <p:cNvSpPr txBox="1"/>
          <p:nvPr/>
        </p:nvSpPr>
        <p:spPr>
          <a:xfrm>
            <a:off x="5523410" y="3135967"/>
            <a:ext cx="871621" cy="4770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8260" algn="ctr">
              <a:lnSpc>
                <a:spcPct val="100000"/>
              </a:lnSpc>
              <a:spcBef>
                <a:spcPts val="100"/>
              </a:spcBef>
            </a:pPr>
            <a:r>
              <a:rPr lang="es-ES" sz="1200" b="1" spc="-25" dirty="0">
                <a:solidFill>
                  <a:srgbClr val="2139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24,9</a:t>
            </a:r>
            <a:r>
              <a:rPr sz="1200" b="1" spc="-25" dirty="0">
                <a:solidFill>
                  <a:srgbClr val="2139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%</a:t>
            </a:r>
            <a:endParaRPr sz="1200" dirty="0">
              <a:solidFill>
                <a:srgbClr val="213992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70"/>
              </a:spcBef>
            </a:pPr>
            <a:r>
              <a:rPr sz="900" b="1" spc="-10" dirty="0">
                <a:solidFill>
                  <a:srgbClr val="2139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SOLICITUDES</a:t>
            </a:r>
            <a:endParaRPr sz="900" dirty="0">
              <a:solidFill>
                <a:srgbClr val="213992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29" name="object 35">
            <a:extLst>
              <a:ext uri="{FF2B5EF4-FFF2-40B4-BE49-F238E27FC236}">
                <a16:creationId xmlns:a16="http://schemas.microsoft.com/office/drawing/2014/main" id="{8808266A-B8C4-03B2-D384-AC92503978E9}"/>
              </a:ext>
            </a:extLst>
          </p:cNvPr>
          <p:cNvSpPr txBox="1"/>
          <p:nvPr/>
        </p:nvSpPr>
        <p:spPr>
          <a:xfrm>
            <a:off x="6383125" y="1711601"/>
            <a:ext cx="1139482" cy="671979"/>
          </a:xfrm>
          <a:prstGeom prst="rect">
            <a:avLst/>
          </a:prstGeom>
        </p:spPr>
        <p:txBody>
          <a:bodyPr vert="horz" wrap="square" lIns="0" tIns="1778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645"/>
              </a:spcBef>
            </a:pPr>
            <a:r>
              <a:rPr lang="es-CL" sz="1800" b="1" spc="-1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25,2%</a:t>
            </a:r>
          </a:p>
          <a:p>
            <a:pPr marL="12700" algn="ctr">
              <a:lnSpc>
                <a:spcPct val="100000"/>
              </a:lnSpc>
              <a:spcBef>
                <a:spcPts val="645"/>
              </a:spcBef>
            </a:pPr>
            <a:r>
              <a:rPr lang="es-CL" sz="900" b="1" spc="-1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FELICITACIONES</a:t>
            </a:r>
            <a:endParaRPr lang="es-CL" sz="9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30" name="object 27">
            <a:extLst>
              <a:ext uri="{FF2B5EF4-FFF2-40B4-BE49-F238E27FC236}">
                <a16:creationId xmlns:a16="http://schemas.microsoft.com/office/drawing/2014/main" id="{9968E58C-DAF2-1D33-0066-67E3875B53E6}"/>
              </a:ext>
            </a:extLst>
          </p:cNvPr>
          <p:cNvSpPr txBox="1"/>
          <p:nvPr/>
        </p:nvSpPr>
        <p:spPr>
          <a:xfrm>
            <a:off x="7625225" y="1851097"/>
            <a:ext cx="1357741" cy="4417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900" b="1" spc="-1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MAYOR PREVALENCIA</a:t>
            </a:r>
            <a:endParaRPr lang="es-ES" sz="900" b="1" spc="-1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es-ES" sz="900" b="1" spc="-1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TIEMPOS DE ESPERA</a:t>
            </a:r>
            <a:endParaRPr sz="9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089690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4FF2E-F03A-0A7C-D2E8-541EE77CF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D349BEAE-9B26-1006-5DC4-9703457C313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8" name="fgj.png" descr="fgj.png">
              <a:extLst>
                <a:ext uri="{FF2B5EF4-FFF2-40B4-BE49-F238E27FC236}">
                  <a16:creationId xmlns:a16="http://schemas.microsoft.com/office/drawing/2014/main" id="{FC222D8E-9CE1-9F4D-D72E-0854A0A810D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4C9EBB5A-5CB5-8E1E-37E0-793DF2F2D72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E99FBAEC-01BB-267F-30A7-1E9F591BAC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2AE0B9F3-C036-4D84-4EB4-0D754C3C0F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49" name="Google Shape;98;p18">
            <a:extLst>
              <a:ext uri="{FF2B5EF4-FFF2-40B4-BE49-F238E27FC236}">
                <a16:creationId xmlns:a16="http://schemas.microsoft.com/office/drawing/2014/main" id="{4C3DA25F-0AAE-5132-0B9D-1769DDDF12FC}"/>
              </a:ext>
            </a:extLst>
          </p:cNvPr>
          <p:cNvSpPr txBox="1"/>
          <p:nvPr/>
        </p:nvSpPr>
        <p:spPr>
          <a:xfrm>
            <a:off x="971289" y="1750942"/>
            <a:ext cx="5097002" cy="2474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ACC1A2C-1F60-EF4B-A223-DD10545EDB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4" y="267290"/>
            <a:ext cx="456061" cy="501667"/>
          </a:xfrm>
          <a:prstGeom prst="rect">
            <a:avLst/>
          </a:prstGeom>
        </p:spPr>
      </p:pic>
      <p:sp>
        <p:nvSpPr>
          <p:cNvPr id="15" name="Google Shape;101;p18">
            <a:extLst>
              <a:ext uri="{FF2B5EF4-FFF2-40B4-BE49-F238E27FC236}">
                <a16:creationId xmlns:a16="http://schemas.microsoft.com/office/drawing/2014/main" id="{A0221791-9AAE-63AF-B6E9-B05FC8212B4F}"/>
              </a:ext>
            </a:extLst>
          </p:cNvPr>
          <p:cNvSpPr txBox="1"/>
          <p:nvPr/>
        </p:nvSpPr>
        <p:spPr>
          <a:xfrm>
            <a:off x="1415954" y="303867"/>
            <a:ext cx="6461674" cy="266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 fontScale="85000" lnSpcReduction="20000"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dirty="0"/>
              <a:t>HOSPITAL AMIGO </a:t>
            </a:r>
            <a:endParaRPr dirty="0"/>
          </a:p>
        </p:txBody>
      </p:sp>
      <p:pic>
        <p:nvPicPr>
          <p:cNvPr id="17" name="object 9">
            <a:extLst>
              <a:ext uri="{FF2B5EF4-FFF2-40B4-BE49-F238E27FC236}">
                <a16:creationId xmlns:a16="http://schemas.microsoft.com/office/drawing/2014/main" id="{5CB39633-1FBB-ACDF-83F0-189AAAAC2D7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3980" y="768957"/>
            <a:ext cx="2677000" cy="3978608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1A5B0827-5F97-099E-443D-C39581166E6C}"/>
              </a:ext>
            </a:extLst>
          </p:cNvPr>
          <p:cNvSpPr txBox="1"/>
          <p:nvPr/>
        </p:nvSpPr>
        <p:spPr>
          <a:xfrm>
            <a:off x="4068286" y="919945"/>
            <a:ext cx="4480198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es-CL" sz="1200" b="1" dirty="0">
                <a:solidFill>
                  <a:srgbClr val="2E31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Norma General Técnica N°239 Res. Exenta N°04 Sobre Seguridad y Calidad de la Atención: Hospital Amigo para establecimientos de atención cerrada públicos y privados 2025.</a:t>
            </a:r>
          </a:p>
        </p:txBody>
      </p:sp>
      <p:grpSp>
        <p:nvGrpSpPr>
          <p:cNvPr id="23" name="object 19">
            <a:extLst>
              <a:ext uri="{FF2B5EF4-FFF2-40B4-BE49-F238E27FC236}">
                <a16:creationId xmlns:a16="http://schemas.microsoft.com/office/drawing/2014/main" id="{A89E10FF-2284-085D-D5F9-50E31CAD0796}"/>
              </a:ext>
            </a:extLst>
          </p:cNvPr>
          <p:cNvGrpSpPr/>
          <p:nvPr/>
        </p:nvGrpSpPr>
        <p:grpSpPr>
          <a:xfrm>
            <a:off x="5080501" y="1750942"/>
            <a:ext cx="2200961" cy="2862455"/>
            <a:chOff x="306324" y="2474975"/>
            <a:chExt cx="2485644" cy="3389376"/>
          </a:xfrm>
        </p:grpSpPr>
        <p:pic>
          <p:nvPicPr>
            <p:cNvPr id="28" name="object 20">
              <a:extLst>
                <a:ext uri="{FF2B5EF4-FFF2-40B4-BE49-F238E27FC236}">
                  <a16:creationId xmlns:a16="http://schemas.microsoft.com/office/drawing/2014/main" id="{E834282D-1B99-AA42-A432-15EA712316C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24" y="2474975"/>
              <a:ext cx="2485644" cy="3389376"/>
            </a:xfrm>
            <a:prstGeom prst="rect">
              <a:avLst/>
            </a:prstGeom>
          </p:spPr>
        </p:pic>
        <p:pic>
          <p:nvPicPr>
            <p:cNvPr id="29" name="object 22">
              <a:extLst>
                <a:ext uri="{FF2B5EF4-FFF2-40B4-BE49-F238E27FC236}">
                  <a16:creationId xmlns:a16="http://schemas.microsoft.com/office/drawing/2014/main" id="{09F82DDB-8962-712B-E93C-5BB9CF60760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1768" y="4954016"/>
              <a:ext cx="1347059" cy="186761"/>
            </a:xfrm>
            <a:prstGeom prst="rect">
              <a:avLst/>
            </a:prstGeom>
          </p:spPr>
        </p:pic>
        <p:pic>
          <p:nvPicPr>
            <p:cNvPr id="30" name="object 23">
              <a:extLst>
                <a:ext uri="{FF2B5EF4-FFF2-40B4-BE49-F238E27FC236}">
                  <a16:creationId xmlns:a16="http://schemas.microsoft.com/office/drawing/2014/main" id="{03906088-6465-8B30-DC93-A61548E04FD6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3224" y="5211825"/>
              <a:ext cx="785517" cy="162687"/>
            </a:xfrm>
            <a:prstGeom prst="rect">
              <a:avLst/>
            </a:prstGeom>
          </p:spPr>
        </p:pic>
      </p:grp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8FFCF42-6569-5794-52DE-C3A95D08D204}"/>
              </a:ext>
            </a:extLst>
          </p:cNvPr>
          <p:cNvSpPr txBox="1"/>
          <p:nvPr/>
        </p:nvSpPr>
        <p:spPr>
          <a:xfrm>
            <a:off x="5753607" y="3482400"/>
            <a:ext cx="71929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95%</a:t>
            </a:r>
            <a:endParaRPr kumimoji="0" lang="es-CL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342538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1862F-8B75-6E99-F54A-E3AE4FC02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2061354C-6181-EC18-D904-6B90EB159A4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8" name="fgj.png" descr="fgj.png">
              <a:extLst>
                <a:ext uri="{FF2B5EF4-FFF2-40B4-BE49-F238E27FC236}">
                  <a16:creationId xmlns:a16="http://schemas.microsoft.com/office/drawing/2014/main" id="{E9BFBAD2-9D2E-49F0-F05A-3F3D4494544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04A194FC-A59C-7303-7DB6-890DA190AD8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3B8AC6A9-85BF-1309-2740-FAB29EFE723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FBEA5DF1-7B87-C7DA-9BA2-1EDF3CBBAA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49" name="Google Shape;98;p18">
            <a:extLst>
              <a:ext uri="{FF2B5EF4-FFF2-40B4-BE49-F238E27FC236}">
                <a16:creationId xmlns:a16="http://schemas.microsoft.com/office/drawing/2014/main" id="{BBB8B451-DFAD-AB14-1369-DFF4B4BE5FD9}"/>
              </a:ext>
            </a:extLst>
          </p:cNvPr>
          <p:cNvSpPr txBox="1"/>
          <p:nvPr/>
        </p:nvSpPr>
        <p:spPr>
          <a:xfrm>
            <a:off x="971289" y="1750942"/>
            <a:ext cx="5097002" cy="2474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D1DB9C2-4FD1-30A6-A2C3-8F14918159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4" y="267290"/>
            <a:ext cx="456061" cy="501667"/>
          </a:xfrm>
          <a:prstGeom prst="rect">
            <a:avLst/>
          </a:prstGeom>
        </p:spPr>
      </p:pic>
      <p:sp>
        <p:nvSpPr>
          <p:cNvPr id="15" name="Google Shape;101;p18">
            <a:extLst>
              <a:ext uri="{FF2B5EF4-FFF2-40B4-BE49-F238E27FC236}">
                <a16:creationId xmlns:a16="http://schemas.microsoft.com/office/drawing/2014/main" id="{7FF5EF19-B772-EE7F-A9DB-5EEF0788CF38}"/>
              </a:ext>
            </a:extLst>
          </p:cNvPr>
          <p:cNvSpPr txBox="1"/>
          <p:nvPr/>
        </p:nvSpPr>
        <p:spPr>
          <a:xfrm>
            <a:off x="1415954" y="303867"/>
            <a:ext cx="6461674" cy="266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 fontScale="85000" lnSpcReduction="20000"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dirty="0"/>
              <a:t>HOSPITAL AMIGO </a:t>
            </a:r>
            <a:endParaRPr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0874926-B17E-60AA-DE19-07BC7CD3D0E0}"/>
              </a:ext>
            </a:extLst>
          </p:cNvPr>
          <p:cNvSpPr txBox="1"/>
          <p:nvPr/>
        </p:nvSpPr>
        <p:spPr>
          <a:xfrm>
            <a:off x="5753607" y="3482400"/>
            <a:ext cx="71929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95%</a:t>
            </a:r>
            <a:endParaRPr kumimoji="0" lang="es-CL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E8AA77-D174-C71E-CDFD-CD02327D45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66" y="1056496"/>
            <a:ext cx="265509" cy="266700"/>
          </a:xfrm>
          <a:prstGeom prst="rect">
            <a:avLst/>
          </a:prstGeom>
        </p:spPr>
      </p:pic>
      <p:sp>
        <p:nvSpPr>
          <p:cNvPr id="4" name="Google Shape;98;p18">
            <a:extLst>
              <a:ext uri="{FF2B5EF4-FFF2-40B4-BE49-F238E27FC236}">
                <a16:creationId xmlns:a16="http://schemas.microsoft.com/office/drawing/2014/main" id="{AF183D4B-42F5-CE13-1F40-B939E21475DF}"/>
              </a:ext>
            </a:extLst>
          </p:cNvPr>
          <p:cNvSpPr txBox="1"/>
          <p:nvPr/>
        </p:nvSpPr>
        <p:spPr>
          <a:xfrm>
            <a:off x="1087262" y="995597"/>
            <a:ext cx="4149756" cy="3149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 fontScale="77500" lnSpcReduction="20000"/>
          </a:bodyPr>
          <a:lstStyle/>
          <a:p>
            <a:pPr>
              <a:lnSpc>
                <a:spcPct val="17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300" b="1" dirty="0">
                <a:sym typeface="Verdana"/>
              </a:rPr>
              <a:t>Adquisición de lanyards de identificación para familiares de pacientes en etapa final de vida</a:t>
            </a:r>
            <a:r>
              <a:rPr lang="es-ES" dirty="0"/>
              <a:t>.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100" b="1" dirty="0">
                <a:sym typeface="Verdana"/>
              </a:rPr>
              <a:t> 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16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300" b="1" dirty="0">
                <a:sym typeface="Verdana"/>
              </a:rPr>
              <a:t>Implementación de televisores informativos en salas de espera: Urgencia adulto, Urgencia Pediátrica, Sala de espera Pabellón y sala de espera </a:t>
            </a:r>
          </a:p>
          <a:p>
            <a:pPr>
              <a:lnSpc>
                <a:spcPct val="16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300" b="1" dirty="0" err="1">
                <a:sym typeface="Verdana"/>
              </a:rPr>
              <a:t>Odontoestomatolgía</a:t>
            </a:r>
            <a:r>
              <a:rPr lang="es-CL" sz="1300" b="1" dirty="0">
                <a:sym typeface="Verdana"/>
              </a:rPr>
              <a:t>.</a:t>
            </a:r>
            <a:endParaRPr lang="es-ES" sz="13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b="1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E1060C9-7FD8-E0D4-1093-42EB0E8C22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54" y="3163745"/>
            <a:ext cx="265509" cy="2667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331D374-55D5-CEB5-148E-97B4BB7C3D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959" y="909209"/>
            <a:ext cx="1692664" cy="205537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AA9DC06-FCF8-5DE5-0AB6-941DD99EF6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90" y="909209"/>
            <a:ext cx="1568269" cy="205537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1E0B5E2-970D-B5AF-E5BA-180E4BEDF3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1231" y="3076633"/>
            <a:ext cx="3041048" cy="173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4337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78A92-81B5-4B11-981E-F7B5DAA76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51992399-41B5-A1E3-C490-5D5709AA4DD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8" name="fgj.png" descr="fgj.png">
              <a:extLst>
                <a:ext uri="{FF2B5EF4-FFF2-40B4-BE49-F238E27FC236}">
                  <a16:creationId xmlns:a16="http://schemas.microsoft.com/office/drawing/2014/main" id="{38F73F04-A64C-AEB0-11EB-2C43DBBB5E9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1D67146D-A372-0E88-64A4-33E0C1AF7E1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521C2EEE-9F1F-7952-42B6-867010B3589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0B4D9433-4A82-B62A-7353-46C0A00B33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49" name="Google Shape;98;p18">
            <a:extLst>
              <a:ext uri="{FF2B5EF4-FFF2-40B4-BE49-F238E27FC236}">
                <a16:creationId xmlns:a16="http://schemas.microsoft.com/office/drawing/2014/main" id="{0238FB81-EDD3-338A-5FBB-36D6E53D6A40}"/>
              </a:ext>
            </a:extLst>
          </p:cNvPr>
          <p:cNvSpPr txBox="1"/>
          <p:nvPr/>
        </p:nvSpPr>
        <p:spPr>
          <a:xfrm>
            <a:off x="971289" y="1750942"/>
            <a:ext cx="5097002" cy="2474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DFA8D36-AE7E-FDE4-477F-EC3BB39EB3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4" y="267290"/>
            <a:ext cx="456061" cy="501667"/>
          </a:xfrm>
          <a:prstGeom prst="rect">
            <a:avLst/>
          </a:prstGeom>
        </p:spPr>
      </p:pic>
      <p:sp>
        <p:nvSpPr>
          <p:cNvPr id="15" name="Google Shape;101;p18">
            <a:extLst>
              <a:ext uri="{FF2B5EF4-FFF2-40B4-BE49-F238E27FC236}">
                <a16:creationId xmlns:a16="http://schemas.microsoft.com/office/drawing/2014/main" id="{4E2E07E2-4529-9E21-D9D6-0339051CDC73}"/>
              </a:ext>
            </a:extLst>
          </p:cNvPr>
          <p:cNvSpPr txBox="1"/>
          <p:nvPr/>
        </p:nvSpPr>
        <p:spPr>
          <a:xfrm>
            <a:off x="1415954" y="303867"/>
            <a:ext cx="6461674" cy="266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 fontScale="85000" lnSpcReduction="20000"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dirty="0"/>
              <a:t>HOSPITAL AMIGO </a:t>
            </a:r>
            <a:endParaRPr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4BE83CD4-45BC-1A88-360A-22044710DCE9}"/>
              </a:ext>
            </a:extLst>
          </p:cNvPr>
          <p:cNvSpPr txBox="1"/>
          <p:nvPr/>
        </p:nvSpPr>
        <p:spPr>
          <a:xfrm>
            <a:off x="5753607" y="3482400"/>
            <a:ext cx="71929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95%</a:t>
            </a:r>
            <a:endParaRPr kumimoji="0" lang="es-CL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B431CB-7E12-4700-1689-689118031F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431" y="830737"/>
            <a:ext cx="265509" cy="2667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DB864F3-E550-3825-389A-2EAC836CFC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430" y="1359614"/>
            <a:ext cx="265509" cy="266700"/>
          </a:xfrm>
          <a:prstGeom prst="rect">
            <a:avLst/>
          </a:prstGeom>
        </p:spPr>
      </p:pic>
      <p:sp>
        <p:nvSpPr>
          <p:cNvPr id="6" name="Google Shape;98;p18">
            <a:extLst>
              <a:ext uri="{FF2B5EF4-FFF2-40B4-BE49-F238E27FC236}">
                <a16:creationId xmlns:a16="http://schemas.microsoft.com/office/drawing/2014/main" id="{5CA9761E-4CDD-9844-46CC-C1B9BB9D6FF2}"/>
              </a:ext>
            </a:extLst>
          </p:cNvPr>
          <p:cNvSpPr txBox="1"/>
          <p:nvPr/>
        </p:nvSpPr>
        <p:spPr>
          <a:xfrm>
            <a:off x="4780225" y="768957"/>
            <a:ext cx="4149756" cy="981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100" b="1" dirty="0">
                <a:sym typeface="Verdana"/>
              </a:rPr>
              <a:t>Estrategias de difusión de las medidas de Hospital Amigo</a:t>
            </a: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100" b="1" dirty="0">
                <a:sym typeface="Verdana"/>
              </a:rPr>
              <a:t> 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100" b="1" dirty="0">
                <a:sym typeface="Verdana"/>
              </a:rPr>
              <a:t>Aplicación de pautas de automonitoreo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b="1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8ECA544-1876-DBB4-26FD-95D40ECA6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458" y="874115"/>
            <a:ext cx="1920493" cy="273750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BF8B3AC-A544-A151-5B17-F20F8E7B5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6115" y="964087"/>
            <a:ext cx="1500630" cy="231944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A9777B4-C0A0-4B3B-5464-69AA44557B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8205" y="1949651"/>
            <a:ext cx="1920493" cy="250110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8BEB16E-E17A-5D6F-8799-CF1BC40290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3739" y="1884292"/>
            <a:ext cx="2026443" cy="256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7847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4CF43-F71E-B998-1635-F11C22A08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ED6E53EB-6EAD-09B7-309C-E847D9613DA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8" name="fgj.png" descr="fgj.png">
              <a:extLst>
                <a:ext uri="{FF2B5EF4-FFF2-40B4-BE49-F238E27FC236}">
                  <a16:creationId xmlns:a16="http://schemas.microsoft.com/office/drawing/2014/main" id="{687E77A1-FB21-EA21-C639-D38B935E8C8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DDB63BBB-CE6C-5DED-D8C0-AD6C8A6E814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E15E429C-DC31-8749-2708-592C75D9A22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E3DFD90-184B-F2B0-1EE8-77C28EC2A2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49" name="Google Shape;98;p18">
            <a:extLst>
              <a:ext uri="{FF2B5EF4-FFF2-40B4-BE49-F238E27FC236}">
                <a16:creationId xmlns:a16="http://schemas.microsoft.com/office/drawing/2014/main" id="{365DEA9C-E741-AF63-1E82-A68B74B86BBD}"/>
              </a:ext>
            </a:extLst>
          </p:cNvPr>
          <p:cNvSpPr txBox="1"/>
          <p:nvPr/>
        </p:nvSpPr>
        <p:spPr>
          <a:xfrm>
            <a:off x="971289" y="1750942"/>
            <a:ext cx="5097002" cy="2474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dirty="0"/>
          </a:p>
        </p:txBody>
      </p:sp>
      <p:sp>
        <p:nvSpPr>
          <p:cNvPr id="15" name="Google Shape;101;p18">
            <a:extLst>
              <a:ext uri="{FF2B5EF4-FFF2-40B4-BE49-F238E27FC236}">
                <a16:creationId xmlns:a16="http://schemas.microsoft.com/office/drawing/2014/main" id="{8B9610A3-2DA5-B896-CB22-81D2F523608B}"/>
              </a:ext>
            </a:extLst>
          </p:cNvPr>
          <p:cNvSpPr txBox="1"/>
          <p:nvPr/>
        </p:nvSpPr>
        <p:spPr>
          <a:xfrm>
            <a:off x="1415954" y="303867"/>
            <a:ext cx="6461674" cy="266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 fontScale="85000" lnSpcReduction="20000"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dirty="0"/>
              <a:t>COMUNICACIONES </a:t>
            </a:r>
            <a:endParaRPr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C56FB77E-3CC5-6501-B9F5-674A942F283C}"/>
              </a:ext>
            </a:extLst>
          </p:cNvPr>
          <p:cNvSpPr txBox="1"/>
          <p:nvPr/>
        </p:nvSpPr>
        <p:spPr>
          <a:xfrm>
            <a:off x="5753607" y="3482400"/>
            <a:ext cx="71929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95%</a:t>
            </a:r>
            <a:endParaRPr kumimoji="0" lang="es-CL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DEF897E-5E2C-505E-B383-E4ACA3E12C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59" y="152227"/>
            <a:ext cx="569659" cy="569659"/>
          </a:xfrm>
          <a:prstGeom prst="rect">
            <a:avLst/>
          </a:prstGeom>
        </p:spPr>
      </p:pic>
      <p:sp>
        <p:nvSpPr>
          <p:cNvPr id="14" name="Google Shape;98;p18">
            <a:extLst>
              <a:ext uri="{FF2B5EF4-FFF2-40B4-BE49-F238E27FC236}">
                <a16:creationId xmlns:a16="http://schemas.microsoft.com/office/drawing/2014/main" id="{1B91DD43-1167-8A8E-7EB5-C62F52680B70}"/>
              </a:ext>
            </a:extLst>
          </p:cNvPr>
          <p:cNvSpPr txBox="1"/>
          <p:nvPr/>
        </p:nvSpPr>
        <p:spPr>
          <a:xfrm>
            <a:off x="1243433" y="1099295"/>
            <a:ext cx="4510173" cy="1865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 fontScale="92500" lnSpcReduction="10000"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b="1" dirty="0"/>
              <a:t>Durante el año 2025, se realizaron 75 notas de prensa.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100" b="1" dirty="0">
                <a:sym typeface="Verdana"/>
              </a:rPr>
              <a:t> 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100" b="1" dirty="0">
                <a:sym typeface="Verdana"/>
              </a:rPr>
              <a:t>Publicaciones en Redes sociales Facebook e Instagram: 501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1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Alcance : 2.879.494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sym typeface="Verdana"/>
            </a:endParaRPr>
          </a:p>
          <a:p>
            <a:r>
              <a:rPr lang="es-CL" sz="11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Reproducciones de video: 17 días 19 horas</a:t>
            </a:r>
          </a:p>
          <a:p>
            <a:r>
              <a:rPr lang="es-CL" sz="1100" dirty="0"/>
              <a:t/>
            </a:r>
            <a:br>
              <a:rPr lang="es-CL" sz="1100" dirty="0"/>
            </a:br>
            <a:endParaRPr lang="es-CL" sz="1100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100" dirty="0">
                <a:sym typeface="Verdana"/>
              </a:rPr>
              <a:t/>
            </a:r>
            <a:br>
              <a:rPr lang="es-CL" sz="1100" dirty="0">
                <a:sym typeface="Verdana"/>
              </a:rPr>
            </a:b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1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b="1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b="1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805AD44-1E31-9675-62E5-0C36748C47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99" y="1066637"/>
            <a:ext cx="265509" cy="2667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DF3DDC2-CD52-56F2-2A6B-9E632A3B94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99" y="1440820"/>
            <a:ext cx="265509" cy="2667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5542E91-6D63-188C-48B5-01F38ED74A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599">
            <a:off x="809535" y="1783742"/>
            <a:ext cx="265509" cy="2667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9BB34AB-77DA-8F84-92CF-585D3CA65A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599">
            <a:off x="802898" y="2157927"/>
            <a:ext cx="265509" cy="2667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68B18354-BF95-1E5E-A110-73DD12E9DF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086" y="2582047"/>
            <a:ext cx="1752600" cy="2068946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F66F01E-C468-22CA-A03D-250B3CBC0B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4833" y="2619543"/>
            <a:ext cx="1752600" cy="2068946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6339ED25-1B6E-9211-936D-9F4BA6321C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926" y="723618"/>
            <a:ext cx="2689222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8204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81591-665B-886B-1992-81EFEE027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54;p13" descr="Google Shape;54;p13">
            <a:extLst>
              <a:ext uri="{FF2B5EF4-FFF2-40B4-BE49-F238E27FC236}">
                <a16:creationId xmlns:a16="http://schemas.microsoft.com/office/drawing/2014/main" id="{442B602A-7C91-9819-372C-F7418A160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4226" y="-42551"/>
            <a:ext cx="9338225" cy="5252177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Google Shape;56;p13">
            <a:extLst>
              <a:ext uri="{FF2B5EF4-FFF2-40B4-BE49-F238E27FC236}">
                <a16:creationId xmlns:a16="http://schemas.microsoft.com/office/drawing/2014/main" id="{D2C83243-5FFC-668F-819B-0BABCFBEDD7A}"/>
              </a:ext>
            </a:extLst>
          </p:cNvPr>
          <p:cNvSpPr/>
          <p:nvPr/>
        </p:nvSpPr>
        <p:spPr>
          <a:xfrm flipH="1">
            <a:off x="4317679" y="-54300"/>
            <a:ext cx="5387401" cy="5252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90" y="0"/>
                </a:lnTo>
                <a:cubicBezTo>
                  <a:pt x="20029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152B73"/>
              </a:gs>
              <a:gs pos="100000">
                <a:srgbClr val="002239"/>
              </a:gs>
            </a:gsLst>
            <a:lin ang="5400011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7" name="Google Shape;57;p13">
            <a:extLst>
              <a:ext uri="{FF2B5EF4-FFF2-40B4-BE49-F238E27FC236}">
                <a16:creationId xmlns:a16="http://schemas.microsoft.com/office/drawing/2014/main" id="{A23809D7-5706-92C0-FECD-DEAB3B855CCD}"/>
              </a:ext>
            </a:extLst>
          </p:cNvPr>
          <p:cNvSpPr txBox="1"/>
          <p:nvPr/>
        </p:nvSpPr>
        <p:spPr>
          <a:xfrm>
            <a:off x="4559851" y="1405197"/>
            <a:ext cx="4459265" cy="151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lnSpc>
                <a:spcPct val="80000"/>
              </a:lnSpc>
              <a:defRPr sz="36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 err="1"/>
              <a:t>Gesti</a:t>
            </a:r>
            <a:r>
              <a:rPr lang="es-MX" dirty="0" err="1"/>
              <a:t>ó</a:t>
            </a:r>
            <a:r>
              <a:rPr dirty="0"/>
              <a:t>n</a:t>
            </a:r>
            <a:r>
              <a:rPr lang="es-ES" dirty="0"/>
              <a:t>  financiera e inversiones</a:t>
            </a:r>
            <a:endParaRPr dirty="0"/>
          </a:p>
        </p:txBody>
      </p:sp>
      <p:pic>
        <p:nvPicPr>
          <p:cNvPr id="130" name="Imagen" descr="Imagen">
            <a:extLst>
              <a:ext uri="{FF2B5EF4-FFF2-40B4-BE49-F238E27FC236}">
                <a16:creationId xmlns:a16="http://schemas.microsoft.com/office/drawing/2014/main" id="{EEF7BE6C-FA5F-6201-9457-39B0D2370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174" y="167264"/>
            <a:ext cx="149603" cy="929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542F0A2-4C73-7A16-F74B-F6371BFF97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69" y="1839224"/>
            <a:ext cx="3155029" cy="1186626"/>
          </a:xfrm>
          <a:prstGeom prst="rect">
            <a:avLst/>
          </a:prstGeom>
        </p:spPr>
      </p:pic>
      <p:graphicFrame>
        <p:nvGraphicFramePr>
          <p:cNvPr id="19" name="Objeto 18">
            <a:extLst>
              <a:ext uri="{FF2B5EF4-FFF2-40B4-BE49-F238E27FC236}">
                <a16:creationId xmlns:a16="http://schemas.microsoft.com/office/drawing/2014/main" id="{39A59120-2199-54C4-9C08-023C6C0F51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696" y="3313376"/>
          <a:ext cx="1487704" cy="1390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r:id="rId6" imgW="4377619" imgH="4090868" progId="">
                  <p:embed/>
                </p:oleObj>
              </mc:Choice>
              <mc:Fallback>
                <p:oleObj r:id="rId6" imgW="4377619" imgH="4090868" progId="">
                  <p:embed/>
                  <p:pic>
                    <p:nvPicPr>
                      <p:cNvPr id="19" name="Objeto 18">
                        <a:extLst>
                          <a:ext uri="{FF2B5EF4-FFF2-40B4-BE49-F238E27FC236}">
                            <a16:creationId xmlns:a16="http://schemas.microsoft.com/office/drawing/2014/main" id="{6E4696E6-DD8F-FA51-0358-78CF39A3B1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696" y="3313376"/>
                        <a:ext cx="1487704" cy="1390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396117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E3DC3-A7A2-9841-D1DB-55E3A1E82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822272FE-26BA-F5CA-CA97-91AB777B294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1" name="fgj.png" descr="fgj.png">
              <a:extLst>
                <a:ext uri="{FF2B5EF4-FFF2-40B4-BE49-F238E27FC236}">
                  <a16:creationId xmlns:a16="http://schemas.microsoft.com/office/drawing/2014/main" id="{AB01D9F7-2466-DBAB-A38F-F7B3CD81235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3D73C506-562E-216A-1CE9-B9406ADAD3A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7FD39B1B-DAC7-9D3B-087A-0A1D39AA863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A1EF67D2-569F-4927-A2E1-0B273E404E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F7545FBF-000F-F03F-7F4B-408EDDD80CB7}"/>
              </a:ext>
            </a:extLst>
          </p:cNvPr>
          <p:cNvSpPr txBox="1"/>
          <p:nvPr/>
        </p:nvSpPr>
        <p:spPr>
          <a:xfrm>
            <a:off x="1330036" y="365550"/>
            <a:ext cx="7599201" cy="38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sz="1800" dirty="0"/>
              <a:t>GESTIÓN FINANCIERA </a:t>
            </a:r>
            <a:endParaRPr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7E707EB-2E5B-7A4C-8BC5-3F43EAB42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41" y="242198"/>
            <a:ext cx="514428" cy="511553"/>
          </a:xfrm>
          <a:prstGeom prst="rect">
            <a:avLst/>
          </a:prstGeom>
        </p:spPr>
      </p:pic>
      <p:pic>
        <p:nvPicPr>
          <p:cNvPr id="4" name="object 12">
            <a:extLst>
              <a:ext uri="{FF2B5EF4-FFF2-40B4-BE49-F238E27FC236}">
                <a16:creationId xmlns:a16="http://schemas.microsoft.com/office/drawing/2014/main" id="{EDEE5EEC-5D2A-1DFB-A7A3-AE405ABE8CF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1062" y="1395555"/>
            <a:ext cx="2211008" cy="2301433"/>
          </a:xfrm>
          <a:prstGeom prst="rect">
            <a:avLst/>
          </a:prstGeom>
        </p:spPr>
      </p:pic>
      <p:pic>
        <p:nvPicPr>
          <p:cNvPr id="5" name="object 13">
            <a:extLst>
              <a:ext uri="{FF2B5EF4-FFF2-40B4-BE49-F238E27FC236}">
                <a16:creationId xmlns:a16="http://schemas.microsoft.com/office/drawing/2014/main" id="{9067DB52-41DA-56A5-2A3E-E19BB43E7E56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58331" y="1451406"/>
            <a:ext cx="2888040" cy="2301433"/>
          </a:xfrm>
          <a:prstGeom prst="rect">
            <a:avLst/>
          </a:prstGeom>
        </p:spPr>
      </p:pic>
      <p:pic>
        <p:nvPicPr>
          <p:cNvPr id="6" name="object 14">
            <a:extLst>
              <a:ext uri="{FF2B5EF4-FFF2-40B4-BE49-F238E27FC236}">
                <a16:creationId xmlns:a16="http://schemas.microsoft.com/office/drawing/2014/main" id="{7F26D27D-2539-1B60-6B05-1A4D1ABFCC63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83539" y="1395555"/>
            <a:ext cx="2146918" cy="2543631"/>
          </a:xfrm>
          <a:prstGeom prst="rect">
            <a:avLst/>
          </a:prstGeom>
        </p:spPr>
      </p:pic>
      <p:sp>
        <p:nvSpPr>
          <p:cNvPr id="18" name="object 22">
            <a:extLst>
              <a:ext uri="{FF2B5EF4-FFF2-40B4-BE49-F238E27FC236}">
                <a16:creationId xmlns:a16="http://schemas.microsoft.com/office/drawing/2014/main" id="{4350B18E-B955-3E09-C02D-5718B4A86C62}"/>
              </a:ext>
            </a:extLst>
          </p:cNvPr>
          <p:cNvSpPr txBox="1"/>
          <p:nvPr/>
        </p:nvSpPr>
        <p:spPr>
          <a:xfrm>
            <a:off x="1543379" y="2151291"/>
            <a:ext cx="1648691" cy="78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INGRESO</a:t>
            </a:r>
            <a:r>
              <a:rPr lang="es-ES" sz="1200" b="1" spc="-1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S:</a:t>
            </a:r>
          </a:p>
          <a:p>
            <a:pPr marL="12700">
              <a:spcBef>
                <a:spcPts val="100"/>
              </a:spcBef>
            </a:pPr>
            <a:r>
              <a:rPr lang="es-CL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$31.166.395.675.-</a:t>
            </a:r>
            <a:endParaRPr lang="es-ES" sz="1200" b="1" spc="-1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s-ES" sz="1200" b="1" spc="-1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200" dirty="0"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E56A213-A1F7-82D6-C7D1-66B999E85B89}"/>
              </a:ext>
            </a:extLst>
          </p:cNvPr>
          <p:cNvSpPr txBox="1"/>
          <p:nvPr/>
        </p:nvSpPr>
        <p:spPr>
          <a:xfrm>
            <a:off x="4294630" y="2338220"/>
            <a:ext cx="1670011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s-CL" sz="1200" b="1" i="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GASTOS</a:t>
            </a:r>
          </a:p>
          <a:p>
            <a:r>
              <a:rPr lang="es-CL" sz="1200" b="1" i="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30.595.434.956.-</a:t>
            </a:r>
            <a:endParaRPr lang="es-CL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EF66900-E7AD-0EE4-8D31-C40A66F4B2B9}"/>
              </a:ext>
            </a:extLst>
          </p:cNvPr>
          <p:cNvSpPr txBox="1"/>
          <p:nvPr/>
        </p:nvSpPr>
        <p:spPr>
          <a:xfrm>
            <a:off x="6609203" y="2461331"/>
            <a:ext cx="1925244" cy="677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s-CL" b="1" i="0" dirty="0">
                <a:solidFill>
                  <a:srgbClr val="FFFFFF"/>
                </a:solidFill>
                <a:effectLst/>
                <a:latin typeface="Aptos Narrow" panose="020B0004020202020204" pitchFamily="34" charset="0"/>
              </a:rPr>
              <a:t> </a:t>
            </a:r>
            <a:r>
              <a:rPr lang="es-CL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DEUDA AL CIERRE 2025</a:t>
            </a:r>
            <a:endParaRPr lang="es-CL" sz="1200" b="1" i="0" dirty="0">
              <a:solidFill>
                <a:srgbClr val="FFFFFF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CL" sz="1200" b="1" i="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CL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$ </a:t>
            </a:r>
            <a:r>
              <a:rPr lang="es-CL" sz="1200" b="1" i="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333.202.066.-</a:t>
            </a:r>
            <a:endParaRPr lang="es-CL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58792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DC2E9-D9CD-33AC-8D28-4BB8A98F0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BAFC0534-D1B7-651B-1F0A-E4EAC6537FA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1" name="fgj.png" descr="fgj.png">
              <a:extLst>
                <a:ext uri="{FF2B5EF4-FFF2-40B4-BE49-F238E27FC236}">
                  <a16:creationId xmlns:a16="http://schemas.microsoft.com/office/drawing/2014/main" id="{1B6E25C7-1AA2-8B77-6288-4115170A0D3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17E4E12A-A46C-2B38-EDF7-3D7AFF85E60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2DA2D38B-F482-F460-4047-4EF26C63264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B4C73F20-40C0-F0AD-8EB4-9730AEEEB7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E3C93FA2-29EA-D31D-DC23-54DB4251A8CB}"/>
              </a:ext>
            </a:extLst>
          </p:cNvPr>
          <p:cNvSpPr txBox="1"/>
          <p:nvPr/>
        </p:nvSpPr>
        <p:spPr>
          <a:xfrm>
            <a:off x="1405020" y="335639"/>
            <a:ext cx="7377527" cy="489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sz="1800" dirty="0"/>
              <a:t>INVERSIONES</a:t>
            </a:r>
            <a:endParaRPr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FA9177F-DCD8-D5D2-9562-2F34B6E22B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17" y="185411"/>
            <a:ext cx="653699" cy="6658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18C2B4-E952-4CE6-45CC-F4081B41C4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55" y="997198"/>
            <a:ext cx="411621" cy="369117"/>
          </a:xfrm>
          <a:prstGeom prst="rect">
            <a:avLst/>
          </a:prstGeom>
        </p:spPr>
      </p:pic>
      <p:sp>
        <p:nvSpPr>
          <p:cNvPr id="18" name="Google Shape;98;p18">
            <a:extLst>
              <a:ext uri="{FF2B5EF4-FFF2-40B4-BE49-F238E27FC236}">
                <a16:creationId xmlns:a16="http://schemas.microsoft.com/office/drawing/2014/main" id="{7FA289F6-1227-1E60-D657-F0DE0D5FCE04}"/>
              </a:ext>
            </a:extLst>
          </p:cNvPr>
          <p:cNvSpPr txBox="1"/>
          <p:nvPr/>
        </p:nvSpPr>
        <p:spPr>
          <a:xfrm>
            <a:off x="1405020" y="1036702"/>
            <a:ext cx="4524725" cy="369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200" b="1" dirty="0">
                <a:sym typeface="Verdana"/>
              </a:rPr>
              <a:t>Mejoramiento en infraestructura</a:t>
            </a: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200" b="1" dirty="0">
                <a:sym typeface="Verdana"/>
              </a:rPr>
              <a:t> 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b="1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74957E0-9BAE-341A-9626-E403AF08562E}"/>
              </a:ext>
            </a:extLst>
          </p:cNvPr>
          <p:cNvSpPr txBox="1"/>
          <p:nvPr/>
        </p:nvSpPr>
        <p:spPr>
          <a:xfrm>
            <a:off x="1405020" y="1759511"/>
            <a:ext cx="4066309" cy="3046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>
              <a:lnSpc>
                <a:spcPct val="90000"/>
              </a:lnSpc>
              <a:buClr>
                <a:srgbClr val="0C4581"/>
              </a:buClr>
              <a:buSzPts val="1500"/>
            </a:pPr>
            <a:r>
              <a:rPr lang="es-ES" sz="12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Adquisición e instalación de puertas de seguridad</a:t>
            </a:r>
          </a:p>
          <a:p>
            <a:pPr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lnSpc>
                <a:spcPct val="9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Acceso Sala Espera Urgencias  Adulto</a:t>
            </a: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marL="171450" lvl="0" indent="-171450">
              <a:lnSpc>
                <a:spcPct val="9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Acceso Sala Espera Urgencias Pediatría</a:t>
            </a: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lnSpc>
                <a:spcPct val="9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Acceso Zona Urgencias Ambulancias </a:t>
            </a: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lnSpc>
                <a:spcPct val="9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Acceso Zona Imagenología</a:t>
            </a:r>
          </a:p>
          <a:p>
            <a:pPr marL="171450" lvl="0" indent="-171450">
              <a:lnSpc>
                <a:spcPct val="9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lnSpc>
                <a:spcPct val="9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Acceso Pabellón Pacientes</a:t>
            </a:r>
          </a:p>
          <a:p>
            <a:pPr marL="171450" lvl="0" indent="-171450">
              <a:lnSpc>
                <a:spcPct val="9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lnSpc>
                <a:spcPct val="9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Acceso Pabellón Personal</a:t>
            </a: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marL="171450" lvl="0" indent="-171450">
              <a:lnSpc>
                <a:spcPct val="9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Acceso Maternidad Urgencia</a:t>
            </a: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r>
              <a:rPr lang="es-ES" sz="16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Monto $ 37.485.000.-</a:t>
            </a:r>
            <a:endParaRPr kumimoji="0" lang="es-CL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pic>
        <p:nvPicPr>
          <p:cNvPr id="5" name="Imagen 4" descr="Puerta de entrada de tienda&#10;&#10;El contenido generado por IA puede ser incorrecto.">
            <a:extLst>
              <a:ext uri="{FF2B5EF4-FFF2-40B4-BE49-F238E27FC236}">
                <a16:creationId xmlns:a16="http://schemas.microsoft.com/office/drawing/2014/main" id="{6DAE8459-6F2A-88F9-0732-824D3DFADA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166" y="469130"/>
            <a:ext cx="3116239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Imagen que contiene interior, cuarto, área, equipaje&#10;&#10;El contenido generado por IA puede ser incorrecto.">
            <a:extLst>
              <a:ext uri="{FF2B5EF4-FFF2-40B4-BE49-F238E27FC236}">
                <a16:creationId xmlns:a16="http://schemas.microsoft.com/office/drawing/2014/main" id="{E4DAD9BB-6C68-2FEE-949B-A91AE77D35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165" y="1887284"/>
            <a:ext cx="3116239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Imagen que contiene edificio, interior, cuarto, pequeño&#10;&#10;El contenido generado por IA puede ser incorrecto.">
            <a:extLst>
              <a:ext uri="{FF2B5EF4-FFF2-40B4-BE49-F238E27FC236}">
                <a16:creationId xmlns:a16="http://schemas.microsoft.com/office/drawing/2014/main" id="{A1A16DDE-94C2-95B9-0B12-58FAE3467E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164" y="3327284"/>
            <a:ext cx="3116239" cy="14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465931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54;p13" descr="Google Shape;54;p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4226" y="-42551"/>
            <a:ext cx="9338225" cy="5252177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Google Shape;56;p13"/>
          <p:cNvSpPr/>
          <p:nvPr/>
        </p:nvSpPr>
        <p:spPr>
          <a:xfrm flipH="1">
            <a:off x="4317679" y="-54300"/>
            <a:ext cx="5387401" cy="5252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90" y="0"/>
                </a:lnTo>
                <a:cubicBezTo>
                  <a:pt x="20029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152B73"/>
              </a:gs>
              <a:gs pos="100000">
                <a:srgbClr val="002239"/>
              </a:gs>
            </a:gsLst>
            <a:lin ang="5400011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7" name="Google Shape;57;p13"/>
          <p:cNvSpPr txBox="1"/>
          <p:nvPr/>
        </p:nvSpPr>
        <p:spPr>
          <a:xfrm>
            <a:off x="4559851" y="1405197"/>
            <a:ext cx="4459265" cy="1188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lnSpc>
                <a:spcPct val="80000"/>
              </a:lnSpc>
              <a:defRPr sz="36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Gestión y resultados</a:t>
            </a:r>
          </a:p>
        </p:txBody>
      </p:sp>
      <p:sp>
        <p:nvSpPr>
          <p:cNvPr id="128" name="Google Shape;58;p13"/>
          <p:cNvSpPr txBox="1"/>
          <p:nvPr/>
        </p:nvSpPr>
        <p:spPr>
          <a:xfrm>
            <a:off x="5195583" y="400846"/>
            <a:ext cx="3187801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dirty="0"/>
              <a:t>(para separar temáticas)</a:t>
            </a:r>
            <a:endParaRPr dirty="0"/>
          </a:p>
        </p:txBody>
      </p:sp>
      <p:pic>
        <p:nvPicPr>
          <p:cNvPr id="130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174" y="167264"/>
            <a:ext cx="149603" cy="929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36561F0-C304-2971-8E49-C1D3198786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69" y="1839224"/>
            <a:ext cx="3155029" cy="1186626"/>
          </a:xfrm>
          <a:prstGeom prst="rect">
            <a:avLst/>
          </a:prstGeom>
        </p:spPr>
      </p:pic>
      <p:graphicFrame>
        <p:nvGraphicFramePr>
          <p:cNvPr id="19" name="Objeto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9698515"/>
              </p:ext>
            </p:extLst>
          </p:nvPr>
        </p:nvGraphicFramePr>
        <p:xfrm>
          <a:off x="6096696" y="3313376"/>
          <a:ext cx="1487704" cy="1390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r:id="rId6" imgW="4377619" imgH="4090868" progId="">
                  <p:embed/>
                </p:oleObj>
              </mc:Choice>
              <mc:Fallback>
                <p:oleObj r:id="rId6" imgW="4377619" imgH="4090868" progId="">
                  <p:embed/>
                  <p:pic>
                    <p:nvPicPr>
                      <p:cNvPr id="19" name="Objeto 1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696" y="3313376"/>
                        <a:ext cx="1487704" cy="1390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ject 3">
            <a:extLst>
              <a:ext uri="{FF2B5EF4-FFF2-40B4-BE49-F238E27FC236}">
                <a16:creationId xmlns:a16="http://schemas.microsoft.com/office/drawing/2014/main" id="{85ABC603-26F5-C18A-145B-D8A95CEA2DAD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-194226" y="-54378"/>
            <a:ext cx="9899306" cy="52521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66377-8A04-6EBA-5B2C-B9B83EEF9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37E4A687-533D-6B4A-4794-5065F97D813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1" name="fgj.png" descr="fgj.png">
              <a:extLst>
                <a:ext uri="{FF2B5EF4-FFF2-40B4-BE49-F238E27FC236}">
                  <a16:creationId xmlns:a16="http://schemas.microsoft.com/office/drawing/2014/main" id="{7BD3F140-DD17-6049-2876-1C2DA2371DF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137CE544-9EA5-A430-816C-0AA0DAA99C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D0C9C799-3326-D1C3-17E9-73E531D9209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A25D8500-A4E0-5CDE-3194-498AB8A335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CD41C7E8-9BDD-C1BC-4043-0D69BC00C79C}"/>
              </a:ext>
            </a:extLst>
          </p:cNvPr>
          <p:cNvSpPr txBox="1"/>
          <p:nvPr/>
        </p:nvSpPr>
        <p:spPr>
          <a:xfrm>
            <a:off x="1405020" y="335639"/>
            <a:ext cx="7377527" cy="489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sz="1800" dirty="0"/>
              <a:t>INVERSIONES</a:t>
            </a:r>
            <a:endParaRPr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212A89C-2B4D-6D45-C680-71370154DD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17" y="185411"/>
            <a:ext cx="653699" cy="6658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28B039E-FC76-0947-6243-8055AB2E84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55" y="997198"/>
            <a:ext cx="411621" cy="369117"/>
          </a:xfrm>
          <a:prstGeom prst="rect">
            <a:avLst/>
          </a:prstGeom>
        </p:spPr>
      </p:pic>
      <p:sp>
        <p:nvSpPr>
          <p:cNvPr id="18" name="Google Shape;98;p18">
            <a:extLst>
              <a:ext uri="{FF2B5EF4-FFF2-40B4-BE49-F238E27FC236}">
                <a16:creationId xmlns:a16="http://schemas.microsoft.com/office/drawing/2014/main" id="{8ABC97BA-112C-5D6F-3E4A-F5631BB80C4C}"/>
              </a:ext>
            </a:extLst>
          </p:cNvPr>
          <p:cNvSpPr txBox="1"/>
          <p:nvPr/>
        </p:nvSpPr>
        <p:spPr>
          <a:xfrm>
            <a:off x="1405020" y="1036702"/>
            <a:ext cx="4524725" cy="369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200" b="1" dirty="0">
                <a:sym typeface="Verdana"/>
              </a:rPr>
              <a:t>Mejoramiento en infraestructura</a:t>
            </a: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200" b="1" dirty="0">
                <a:sym typeface="Verdana"/>
              </a:rPr>
              <a:t> 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b="1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843ADD9-0EB8-4039-E884-5D1C0DE32C70}"/>
              </a:ext>
            </a:extLst>
          </p:cNvPr>
          <p:cNvSpPr txBox="1"/>
          <p:nvPr/>
        </p:nvSpPr>
        <p:spPr>
          <a:xfrm>
            <a:off x="5495727" y="1579704"/>
            <a:ext cx="3520271" cy="18835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>
              <a:lnSpc>
                <a:spcPct val="90000"/>
              </a:lnSpc>
              <a:buClr>
                <a:srgbClr val="0C4581"/>
              </a:buClr>
              <a:buSzPts val="1500"/>
            </a:pPr>
            <a:r>
              <a:rPr lang="es-ES" sz="12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Reacondicionamiento de accesos y caseta de vigilancia</a:t>
            </a:r>
          </a:p>
          <a:p>
            <a:pPr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lnSpc>
                <a:spcPct val="9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Casetas</a:t>
            </a: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lnSpc>
                <a:spcPct val="9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Barrera </a:t>
            </a: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lnSpc>
                <a:spcPct val="9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Portones</a:t>
            </a: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r>
              <a:rPr lang="es-ES" sz="16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Monto $ 25.529.854.-</a:t>
            </a:r>
          </a:p>
        </p:txBody>
      </p:sp>
      <p:pic>
        <p:nvPicPr>
          <p:cNvPr id="8" name="Imagen 7" descr="Dibujo de un edificio&#10;&#10;El contenido generado por IA puede ser incorrecto.">
            <a:extLst>
              <a:ext uri="{FF2B5EF4-FFF2-40B4-BE49-F238E27FC236}">
                <a16:creationId xmlns:a16="http://schemas.microsoft.com/office/drawing/2014/main" id="{66B5A698-83F2-CCA2-24C0-85EE546B58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2" y="1465740"/>
            <a:ext cx="2282792" cy="1054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Un coche en una calle&#10;&#10;El contenido generado por IA puede ser incorrecto.">
            <a:extLst>
              <a:ext uri="{FF2B5EF4-FFF2-40B4-BE49-F238E27FC236}">
                <a16:creationId xmlns:a16="http://schemas.microsoft.com/office/drawing/2014/main" id="{40CE9CA2-C0E4-E06B-3D7C-7FC9F37C9D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2" y="2580529"/>
            <a:ext cx="2282792" cy="1236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 descr="Grupo de construcción en la calle&#10;&#10;El contenido generado por IA puede ser incorrecto.">
            <a:extLst>
              <a:ext uri="{FF2B5EF4-FFF2-40B4-BE49-F238E27FC236}">
                <a16:creationId xmlns:a16="http://schemas.microsoft.com/office/drawing/2014/main" id="{A7E7F200-00A4-7B52-9DBB-B8E2D650F6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879" y="2562971"/>
            <a:ext cx="2353847" cy="1253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44578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765DE-EFA6-D40F-36C2-CD92F4BED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F9E25CC8-A3FA-1697-A423-1D8806CE680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1" name="fgj.png" descr="fgj.png">
              <a:extLst>
                <a:ext uri="{FF2B5EF4-FFF2-40B4-BE49-F238E27FC236}">
                  <a16:creationId xmlns:a16="http://schemas.microsoft.com/office/drawing/2014/main" id="{06BB1E3A-A7B0-9709-A7EA-8C1AD5A68F7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19A2D049-E522-714D-4595-56D529E8F18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DB985087-4499-89F8-4940-6EF9398CD5A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EE8C424F-7994-D61B-377C-CA92442071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6F1870BC-D02E-38C5-B867-D07FE0C5646D}"/>
              </a:ext>
            </a:extLst>
          </p:cNvPr>
          <p:cNvSpPr txBox="1"/>
          <p:nvPr/>
        </p:nvSpPr>
        <p:spPr>
          <a:xfrm>
            <a:off x="1405020" y="335639"/>
            <a:ext cx="7377527" cy="489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sz="1800" dirty="0"/>
              <a:t>INVERSIONES</a:t>
            </a:r>
            <a:endParaRPr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933C647-BF3C-F997-3D65-F52AD44FD8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17" y="185411"/>
            <a:ext cx="653699" cy="6658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614036B-C507-36F2-BE19-5E826F748D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55" y="997198"/>
            <a:ext cx="411621" cy="369117"/>
          </a:xfrm>
          <a:prstGeom prst="rect">
            <a:avLst/>
          </a:prstGeom>
        </p:spPr>
      </p:pic>
      <p:sp>
        <p:nvSpPr>
          <p:cNvPr id="18" name="Google Shape;98;p18">
            <a:extLst>
              <a:ext uri="{FF2B5EF4-FFF2-40B4-BE49-F238E27FC236}">
                <a16:creationId xmlns:a16="http://schemas.microsoft.com/office/drawing/2014/main" id="{E3AE0BFB-CBC6-9BEC-B5C5-058538669C46}"/>
              </a:ext>
            </a:extLst>
          </p:cNvPr>
          <p:cNvSpPr txBox="1"/>
          <p:nvPr/>
        </p:nvSpPr>
        <p:spPr>
          <a:xfrm>
            <a:off x="1405020" y="1036702"/>
            <a:ext cx="4524725" cy="369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200" b="1" dirty="0">
                <a:sym typeface="Verdana"/>
              </a:rPr>
              <a:t>Mejoramiento en infraestructura</a:t>
            </a: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200" b="1" dirty="0">
                <a:sym typeface="Verdana"/>
              </a:rPr>
              <a:t> 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b="1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1F4765E-0799-D5E8-D3C5-8B3D33D6A50A}"/>
              </a:ext>
            </a:extLst>
          </p:cNvPr>
          <p:cNvSpPr txBox="1"/>
          <p:nvPr/>
        </p:nvSpPr>
        <p:spPr>
          <a:xfrm>
            <a:off x="972218" y="1617188"/>
            <a:ext cx="3509727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>
              <a:lnSpc>
                <a:spcPct val="90000"/>
              </a:lnSpc>
              <a:buClr>
                <a:srgbClr val="0C4581"/>
              </a:buClr>
              <a:buSzPts val="1500"/>
            </a:pPr>
            <a:r>
              <a:rPr lang="es-ES" sz="12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Construcción oficinas de Gestión de Personas y cierre sala de estar de Esterilización</a:t>
            </a: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lnSpc>
                <a:spcPct val="9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lnSpc>
                <a:spcPct val="9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Oficina de Gestión de las Personas cuarto piso.</a:t>
            </a: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lnSpc>
                <a:spcPct val="9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Mampara sala estar de Esterilización.</a:t>
            </a: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6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r>
              <a:rPr lang="es-ES" sz="16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Monto $ 10.115.000.-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0C70ABA-F129-7E7F-B490-8E91309F3F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853" y="542056"/>
            <a:ext cx="3116239" cy="142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Una sala de estar&#10;&#10;El contenido generado por IA puede ser incorrecto.">
            <a:extLst>
              <a:ext uri="{FF2B5EF4-FFF2-40B4-BE49-F238E27FC236}">
                <a16:creationId xmlns:a16="http://schemas.microsoft.com/office/drawing/2014/main" id="{332D2FB0-BDE3-94A4-7D0A-0B2638A49F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707" y="1953974"/>
            <a:ext cx="311853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Una sala de estar&#10;&#10;El contenido generado por IA puede ser incorrecto.">
            <a:extLst>
              <a:ext uri="{FF2B5EF4-FFF2-40B4-BE49-F238E27FC236}">
                <a16:creationId xmlns:a16="http://schemas.microsoft.com/office/drawing/2014/main" id="{1138990C-BA23-5179-2BBC-6506133677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562" y="3393974"/>
            <a:ext cx="3118530" cy="14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9062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ECC05-6196-0E80-0B99-9A31BF276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1903317F-0D33-7F9F-3F13-3EED36FD9E9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1" name="fgj.png" descr="fgj.png">
              <a:extLst>
                <a:ext uri="{FF2B5EF4-FFF2-40B4-BE49-F238E27FC236}">
                  <a16:creationId xmlns:a16="http://schemas.microsoft.com/office/drawing/2014/main" id="{F000A429-5083-83F5-5885-A2F860F79F6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6F2FD37-B916-7765-178D-FBC48039D2F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4B263A7F-30AA-FF9D-4790-2B15C38725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8F0051F6-26EE-02A1-358B-A42256CFED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D3D638F8-9730-B693-C33B-3F6376ED8643}"/>
              </a:ext>
            </a:extLst>
          </p:cNvPr>
          <p:cNvSpPr txBox="1"/>
          <p:nvPr/>
        </p:nvSpPr>
        <p:spPr>
          <a:xfrm>
            <a:off x="1405020" y="335639"/>
            <a:ext cx="7377527" cy="489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sz="1800" dirty="0"/>
              <a:t>INVERSIONES</a:t>
            </a:r>
            <a:endParaRPr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748D173-FAB6-6F1C-AD7E-E452C62720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17" y="185411"/>
            <a:ext cx="653699" cy="6658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2CD4D82-F929-2305-7F4D-DAD1BAAA9E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55" y="997198"/>
            <a:ext cx="411621" cy="369117"/>
          </a:xfrm>
          <a:prstGeom prst="rect">
            <a:avLst/>
          </a:prstGeom>
        </p:spPr>
      </p:pic>
      <p:sp>
        <p:nvSpPr>
          <p:cNvPr id="18" name="Google Shape;98;p18">
            <a:extLst>
              <a:ext uri="{FF2B5EF4-FFF2-40B4-BE49-F238E27FC236}">
                <a16:creationId xmlns:a16="http://schemas.microsoft.com/office/drawing/2014/main" id="{935D6A67-D053-5050-E909-0CC9233A4651}"/>
              </a:ext>
            </a:extLst>
          </p:cNvPr>
          <p:cNvSpPr txBox="1"/>
          <p:nvPr/>
        </p:nvSpPr>
        <p:spPr>
          <a:xfrm>
            <a:off x="1405020" y="1036702"/>
            <a:ext cx="4524725" cy="369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200" b="1" dirty="0">
                <a:sym typeface="Verdana"/>
              </a:rPr>
              <a:t>Mejoramiento en infraestructura</a:t>
            </a: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200" b="1" dirty="0">
                <a:sym typeface="Verdana"/>
              </a:rPr>
              <a:t> 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b="1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b="1" dirty="0"/>
          </a:p>
        </p:txBody>
      </p:sp>
      <p:pic>
        <p:nvPicPr>
          <p:cNvPr id="8" name="Imagen 7" descr="Una sala de estar&#10;&#10;El contenido generado por IA puede ser incorrecto.">
            <a:extLst>
              <a:ext uri="{FF2B5EF4-FFF2-40B4-BE49-F238E27FC236}">
                <a16:creationId xmlns:a16="http://schemas.microsoft.com/office/drawing/2014/main" id="{1A789AC5-4BC5-9ACF-46B4-C3D39E8283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877" y="1405819"/>
            <a:ext cx="1873204" cy="1385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Imagen que contiene interior, edificio, hecho de madera, tabla&#10;&#10;El contenido generado por IA puede ser incorrecto.">
            <a:extLst>
              <a:ext uri="{FF2B5EF4-FFF2-40B4-BE49-F238E27FC236}">
                <a16:creationId xmlns:a16="http://schemas.microsoft.com/office/drawing/2014/main" id="{1BB8EE36-F30C-D177-D8A7-625FEC2ABE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13" y="2772134"/>
            <a:ext cx="2166264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 descr="Imagen que contiene techo, interior, persona, hombre&#10;&#10;El contenido generado por IA puede ser incorrecto.">
            <a:extLst>
              <a:ext uri="{FF2B5EF4-FFF2-40B4-BE49-F238E27FC236}">
                <a16:creationId xmlns:a16="http://schemas.microsoft.com/office/drawing/2014/main" id="{3A487595-731B-4D4A-08D6-2E730590C1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13" y="1405819"/>
            <a:ext cx="2166264" cy="135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EDFB40E-8069-51DA-A1F3-1C554FD19A99}"/>
              </a:ext>
            </a:extLst>
          </p:cNvPr>
          <p:cNvSpPr txBox="1"/>
          <p:nvPr/>
        </p:nvSpPr>
        <p:spPr>
          <a:xfrm>
            <a:off x="4988141" y="1459329"/>
            <a:ext cx="3509727" cy="27699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>
              <a:lnSpc>
                <a:spcPct val="90000"/>
              </a:lnSpc>
              <a:buClr>
                <a:srgbClr val="0C4581"/>
              </a:buClr>
              <a:buSzPts val="1500"/>
            </a:pPr>
            <a:r>
              <a:rPr lang="es-ES" sz="12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Remodelación taller de mantenimiento</a:t>
            </a: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lnSpc>
                <a:spcPct val="15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Habilitación de sala de reuniones.</a:t>
            </a:r>
          </a:p>
          <a:p>
            <a:pPr marL="171450" lvl="0" indent="-171450">
              <a:lnSpc>
                <a:spcPct val="15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Cierre completo del galpón y contenedores existentes.</a:t>
            </a:r>
          </a:p>
          <a:p>
            <a:pPr marL="171450" lvl="0" indent="-171450">
              <a:lnSpc>
                <a:spcPct val="15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Extensión de plataforma del segundo nivel.</a:t>
            </a:r>
          </a:p>
          <a:p>
            <a:pPr marL="171450" lvl="0" indent="-171450">
              <a:lnSpc>
                <a:spcPct val="15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Implementación de tres estaciones de trabajo.</a:t>
            </a:r>
          </a:p>
          <a:p>
            <a:pPr marL="171450" lvl="0" indent="-171450">
              <a:lnSpc>
                <a:spcPct val="15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Cierre de pasillos, caja escala y perímetro exterior.</a:t>
            </a: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r>
              <a:rPr lang="es-ES" sz="16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Monto $ 39.083.539.-</a:t>
            </a:r>
          </a:p>
        </p:txBody>
      </p:sp>
    </p:spTree>
    <p:extLst>
      <p:ext uri="{BB962C8B-B14F-4D97-AF65-F5344CB8AC3E}">
        <p14:creationId xmlns:p14="http://schemas.microsoft.com/office/powerpoint/2010/main" val="327867435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A99EC-30EC-F431-84AA-11E5C9831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847CB58F-4CC8-E8A4-28A8-F1A205EB8AC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1" name="fgj.png" descr="fgj.png">
              <a:extLst>
                <a:ext uri="{FF2B5EF4-FFF2-40B4-BE49-F238E27FC236}">
                  <a16:creationId xmlns:a16="http://schemas.microsoft.com/office/drawing/2014/main" id="{B6DCBC6F-1091-89E6-73F9-4FC8D0F030B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CE18AFFA-82EC-9EF7-63FF-35B4EB96F99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DF12C127-D21C-CE39-9777-6730E932E05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ECC179FD-CA30-9FFD-625E-6C54AF0EA6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1FEF61F5-829F-9CDF-14AC-6A63431C4B95}"/>
              </a:ext>
            </a:extLst>
          </p:cNvPr>
          <p:cNvSpPr txBox="1"/>
          <p:nvPr/>
        </p:nvSpPr>
        <p:spPr>
          <a:xfrm>
            <a:off x="1405020" y="335639"/>
            <a:ext cx="7377527" cy="489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sz="1800" dirty="0"/>
              <a:t>INVERSIONES</a:t>
            </a:r>
            <a:endParaRPr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DD80F20-EDD6-F2CB-686B-D804BF16B6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17" y="185411"/>
            <a:ext cx="653699" cy="6658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76249B8-AA3B-C65A-D2ED-60A48911C0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55" y="997198"/>
            <a:ext cx="411621" cy="369117"/>
          </a:xfrm>
          <a:prstGeom prst="rect">
            <a:avLst/>
          </a:prstGeom>
        </p:spPr>
      </p:pic>
      <p:sp>
        <p:nvSpPr>
          <p:cNvPr id="18" name="Google Shape;98;p18">
            <a:extLst>
              <a:ext uri="{FF2B5EF4-FFF2-40B4-BE49-F238E27FC236}">
                <a16:creationId xmlns:a16="http://schemas.microsoft.com/office/drawing/2014/main" id="{D20B5C15-8ECD-38A3-F538-A5E9AE58A56C}"/>
              </a:ext>
            </a:extLst>
          </p:cNvPr>
          <p:cNvSpPr txBox="1"/>
          <p:nvPr/>
        </p:nvSpPr>
        <p:spPr>
          <a:xfrm>
            <a:off x="1405020" y="1036702"/>
            <a:ext cx="3748871" cy="369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200" b="1" dirty="0">
                <a:sym typeface="Verdana"/>
              </a:rPr>
              <a:t>Mejoramiento en infraestructura</a:t>
            </a: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200" b="1" dirty="0">
                <a:sym typeface="Verdana"/>
              </a:rPr>
              <a:t> 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b="1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b="1" dirty="0"/>
          </a:p>
        </p:txBody>
      </p:sp>
      <p:pic>
        <p:nvPicPr>
          <p:cNvPr id="2" name="Imagen 1" descr="Imagen que contiene interior, cuarto, edificio, piso&#10;&#10;El contenido generado por IA puede ser incorrecto.">
            <a:extLst>
              <a:ext uri="{FF2B5EF4-FFF2-40B4-BE49-F238E27FC236}">
                <a16:creationId xmlns:a16="http://schemas.microsoft.com/office/drawing/2014/main" id="{4F477FF7-921D-AB5B-6F10-743E7D83BB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368" y="580485"/>
            <a:ext cx="3116239" cy="1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Imagen que contiene interior, cuarto, ventana, pequeño&#10;&#10;El contenido generado por IA puede ser incorrecto.">
            <a:extLst>
              <a:ext uri="{FF2B5EF4-FFF2-40B4-BE49-F238E27FC236}">
                <a16:creationId xmlns:a16="http://schemas.microsoft.com/office/drawing/2014/main" id="{36AC3BAD-C038-31A0-25A7-6A50C2369E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368" y="2079130"/>
            <a:ext cx="311625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Imagen que contiene recamara, cuarto, espejo, lavabo&#10;&#10;El contenido generado por IA puede ser incorrecto.">
            <a:extLst>
              <a:ext uri="{FF2B5EF4-FFF2-40B4-BE49-F238E27FC236}">
                <a16:creationId xmlns:a16="http://schemas.microsoft.com/office/drawing/2014/main" id="{EB5ADAF4-F5E8-5061-43D1-44E6D61A79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368" y="3531475"/>
            <a:ext cx="3116250" cy="132582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B1CA3EA2-A14E-2693-B140-0770517C9C02}"/>
              </a:ext>
            </a:extLst>
          </p:cNvPr>
          <p:cNvSpPr txBox="1"/>
          <p:nvPr/>
        </p:nvSpPr>
        <p:spPr>
          <a:xfrm>
            <a:off x="1062272" y="1591787"/>
            <a:ext cx="3509727" cy="26961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>
              <a:lnSpc>
                <a:spcPct val="150000"/>
              </a:lnSpc>
              <a:buClr>
                <a:srgbClr val="0C4581"/>
              </a:buClr>
              <a:buSzPts val="1500"/>
            </a:pPr>
            <a:r>
              <a:rPr lang="es-ES" sz="12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Remodelación áreas clínicas y administrativas</a:t>
            </a:r>
          </a:p>
          <a:p>
            <a:pPr>
              <a:lnSpc>
                <a:spcPct val="150000"/>
              </a:lnSpc>
              <a:buClr>
                <a:srgbClr val="0C4581"/>
              </a:buClr>
              <a:buSzPts val="1500"/>
            </a:pPr>
            <a:endParaRPr lang="es-ES" sz="16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lnSpc>
                <a:spcPct val="9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Servicio Médico Quirúrgico (MQ)</a:t>
            </a: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lnSpc>
                <a:spcPct val="9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Unidad de tratamiento intensivo adulto (UTI)</a:t>
            </a: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lnSpc>
                <a:spcPct val="9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Servicio Maternidad</a:t>
            </a: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lnSpc>
                <a:spcPct val="9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Área administración (piso 4)</a:t>
            </a: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6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r>
              <a:rPr lang="es-ES" sz="16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Monto $ 63.468.567.-</a:t>
            </a:r>
          </a:p>
        </p:txBody>
      </p:sp>
    </p:spTree>
    <p:extLst>
      <p:ext uri="{BB962C8B-B14F-4D97-AF65-F5344CB8AC3E}">
        <p14:creationId xmlns:p14="http://schemas.microsoft.com/office/powerpoint/2010/main" val="115095302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1420F-9713-AEE3-69C4-6C2B7852F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CF651E3D-44B6-A3AF-7A3B-A24DA3B3179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1" name="fgj.png" descr="fgj.png">
              <a:extLst>
                <a:ext uri="{FF2B5EF4-FFF2-40B4-BE49-F238E27FC236}">
                  <a16:creationId xmlns:a16="http://schemas.microsoft.com/office/drawing/2014/main" id="{FAF56884-E822-3CAF-A0C8-0EB66F63CC3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9B8A0911-41C4-073C-4351-CE1D78AB879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2C748C17-1BA4-0458-B19F-30C86EA0C62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C511A9B6-4148-FFB1-CE47-B5377F15BA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9BDD3ED2-E80F-5E36-F2BF-1176E90506F5}"/>
              </a:ext>
            </a:extLst>
          </p:cNvPr>
          <p:cNvSpPr txBox="1"/>
          <p:nvPr/>
        </p:nvSpPr>
        <p:spPr>
          <a:xfrm>
            <a:off x="1405020" y="335639"/>
            <a:ext cx="7377527" cy="489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sz="1800" dirty="0"/>
              <a:t>INVERSIONES</a:t>
            </a:r>
            <a:endParaRPr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F41B80D-8EFA-7D06-0FC0-F2BF016812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17" y="185411"/>
            <a:ext cx="653699" cy="6658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0937A0F-027E-D3C0-ED62-7FEA48AB02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55" y="997198"/>
            <a:ext cx="411621" cy="369117"/>
          </a:xfrm>
          <a:prstGeom prst="rect">
            <a:avLst/>
          </a:prstGeom>
        </p:spPr>
      </p:pic>
      <p:sp>
        <p:nvSpPr>
          <p:cNvPr id="18" name="Google Shape;98;p18">
            <a:extLst>
              <a:ext uri="{FF2B5EF4-FFF2-40B4-BE49-F238E27FC236}">
                <a16:creationId xmlns:a16="http://schemas.microsoft.com/office/drawing/2014/main" id="{4C4B5D00-5CBE-2477-B553-9F7EEDCF16B3}"/>
              </a:ext>
            </a:extLst>
          </p:cNvPr>
          <p:cNvSpPr txBox="1"/>
          <p:nvPr/>
        </p:nvSpPr>
        <p:spPr>
          <a:xfrm>
            <a:off x="1405020" y="1036702"/>
            <a:ext cx="3748871" cy="369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200" b="1" dirty="0">
                <a:sym typeface="Verdana"/>
              </a:rPr>
              <a:t>Mejoramiento en infraestructura</a:t>
            </a: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200" b="1" dirty="0">
                <a:sym typeface="Verdana"/>
              </a:rPr>
              <a:t> 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b="1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00FD873-56E6-E193-02BA-2DD1E8313139}"/>
              </a:ext>
            </a:extLst>
          </p:cNvPr>
          <p:cNvSpPr txBox="1"/>
          <p:nvPr/>
        </p:nvSpPr>
        <p:spPr>
          <a:xfrm>
            <a:off x="4983953" y="1459329"/>
            <a:ext cx="3798594" cy="2714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>
              <a:lnSpc>
                <a:spcPct val="90000"/>
              </a:lnSpc>
              <a:buClr>
                <a:srgbClr val="0C4581"/>
              </a:buClr>
              <a:buSzPts val="1500"/>
            </a:pPr>
            <a:r>
              <a:rPr lang="es-ES" sz="12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Cambio de cortinas clínicas y administrativas</a:t>
            </a:r>
          </a:p>
          <a:p>
            <a:pPr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lnSpc>
                <a:spcPct val="9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Unidad de Tratamiento Intensivo (UTI Adulto)</a:t>
            </a: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lnSpc>
                <a:spcPct val="9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Servicio Médico Quirúrgico</a:t>
            </a: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lnSpc>
                <a:spcPct val="9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Servicio de Pediatría</a:t>
            </a: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lnSpc>
                <a:spcPct val="9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Servicio de Maternidad</a:t>
            </a: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lnSpc>
                <a:spcPct val="9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Servicio de Neonatología</a:t>
            </a: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lnSpc>
                <a:spcPct val="9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Área Administrativa</a:t>
            </a:r>
          </a:p>
          <a:p>
            <a:pPr marL="171450" lvl="0" indent="-171450">
              <a:lnSpc>
                <a:spcPct val="9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r>
              <a:rPr lang="es-ES" sz="16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Monto $ 25.882.588.-</a:t>
            </a:r>
          </a:p>
        </p:txBody>
      </p:sp>
      <p:pic>
        <p:nvPicPr>
          <p:cNvPr id="7" name="Image 4" descr="Un comedor con sillas&#10;&#10;El contenido generado por IA puede ser incorrecto.">
            <a:extLst>
              <a:ext uri="{FF2B5EF4-FFF2-40B4-BE49-F238E27FC236}">
                <a16:creationId xmlns:a16="http://schemas.microsoft.com/office/drawing/2014/main" id="{8AD406FE-8D5B-DFB8-A317-DA2E53319450}"/>
              </a:ext>
            </a:extLst>
          </p:cNvPr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4768" y="1481776"/>
            <a:ext cx="1800000" cy="2880000"/>
          </a:xfrm>
          <a:prstGeom prst="rect">
            <a:avLst/>
          </a:prstGeom>
        </p:spPr>
      </p:pic>
      <p:pic>
        <p:nvPicPr>
          <p:cNvPr id="8" name="Image 5" descr="Imagen que contiene interior, techo, tabla, cuarto">
            <a:extLst>
              <a:ext uri="{FF2B5EF4-FFF2-40B4-BE49-F238E27FC236}">
                <a16:creationId xmlns:a16="http://schemas.microsoft.com/office/drawing/2014/main" id="{25E6C08A-4E41-0737-AEBC-590ACEB7A6E4}"/>
              </a:ext>
            </a:extLst>
          </p:cNvPr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54768" y="1475067"/>
            <a:ext cx="1895094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018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F86AC-1DDF-81A4-7606-A05B54511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B94B7013-EDBC-D502-6D39-E4FB3ED113B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1" name="fgj.png" descr="fgj.png">
              <a:extLst>
                <a:ext uri="{FF2B5EF4-FFF2-40B4-BE49-F238E27FC236}">
                  <a16:creationId xmlns:a16="http://schemas.microsoft.com/office/drawing/2014/main" id="{D55044B3-60F4-F768-88BD-D4AC0B975B0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34E18476-A80B-2B06-8AF4-A3A36656FE8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7FEB8899-8E00-1531-4B51-9B4F99C73E9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5ABB331F-7474-8981-A46B-482E3DEDEE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F5FF453E-4864-998B-C04C-DCF751D32DA0}"/>
              </a:ext>
            </a:extLst>
          </p:cNvPr>
          <p:cNvSpPr txBox="1"/>
          <p:nvPr/>
        </p:nvSpPr>
        <p:spPr>
          <a:xfrm>
            <a:off x="1405020" y="335639"/>
            <a:ext cx="7377527" cy="489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sz="1800" dirty="0"/>
              <a:t>INVERSIONES</a:t>
            </a:r>
            <a:endParaRPr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C0DCF53-ADBC-1A34-4BB2-FA7384FD1E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17" y="185411"/>
            <a:ext cx="653699" cy="66588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1216CBC-1B96-5140-5A0E-8D9F1BB71D82}"/>
              </a:ext>
            </a:extLst>
          </p:cNvPr>
          <p:cNvSpPr txBox="1"/>
          <p:nvPr/>
        </p:nvSpPr>
        <p:spPr>
          <a:xfrm>
            <a:off x="945353" y="1687890"/>
            <a:ext cx="3481174" cy="21051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>
              <a:lnSpc>
                <a:spcPct val="90000"/>
              </a:lnSpc>
              <a:buClr>
                <a:srgbClr val="0C4581"/>
              </a:buClr>
              <a:buSzPts val="1500"/>
            </a:pPr>
            <a:r>
              <a:rPr lang="es-ES" sz="12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Construcción oficina SOME, GES Y LISTA DE ESPERA</a:t>
            </a:r>
          </a:p>
          <a:p>
            <a:pPr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lnSpc>
                <a:spcPct val="15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Construcción oficina de: SOME, GES y </a:t>
            </a: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L</a:t>
            </a:r>
            <a:r>
              <a:rPr lang="es-ES" sz="1200" dirty="0" smtClean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ista </a:t>
            </a: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de </a:t>
            </a:r>
            <a:r>
              <a:rPr lang="es-ES" sz="1200" dirty="0" smtClean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Espera </a:t>
            </a: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1er piso</a:t>
            </a:r>
          </a:p>
          <a:p>
            <a:pPr marL="171450" lvl="0" indent="-171450">
              <a:lnSpc>
                <a:spcPct val="15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Muebles </a:t>
            </a:r>
          </a:p>
          <a:p>
            <a:pPr marL="171450" lvl="0" indent="-171450">
              <a:lnSpc>
                <a:spcPct val="15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Aire acondicionado</a:t>
            </a:r>
          </a:p>
          <a:p>
            <a:pPr lvl="0">
              <a:lnSpc>
                <a:spcPct val="150000"/>
              </a:lnSpc>
              <a:buClr>
                <a:srgbClr val="0C4581"/>
              </a:buClr>
              <a:buSzPts val="1500"/>
            </a:pPr>
            <a:endParaRPr lang="es-ES" sz="12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lnSpc>
                <a:spcPct val="90000"/>
              </a:lnSpc>
              <a:buClr>
                <a:srgbClr val="0C4581"/>
              </a:buClr>
              <a:buSzPts val="1500"/>
            </a:pPr>
            <a:r>
              <a:rPr lang="es-ES" sz="16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Monto $ 38.967.294.-</a:t>
            </a:r>
          </a:p>
        </p:txBody>
      </p:sp>
      <p:pic>
        <p:nvPicPr>
          <p:cNvPr id="5" name="Imagen 4" descr="Imagen que contiene interior, comida, parado, mujer&#10;&#10;El contenido generado por IA puede ser incorrecto.">
            <a:extLst>
              <a:ext uri="{FF2B5EF4-FFF2-40B4-BE49-F238E27FC236}">
                <a16:creationId xmlns:a16="http://schemas.microsoft.com/office/drawing/2014/main" id="{DD716749-1F76-FE7B-8193-DFFB1AA991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880" y="580486"/>
            <a:ext cx="3116239" cy="1228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Imagen que contiene interior, techo, edificio, cuarto&#10;&#10;El contenido generado por IA puede ser incorrecto.">
            <a:extLst>
              <a:ext uri="{FF2B5EF4-FFF2-40B4-BE49-F238E27FC236}">
                <a16:creationId xmlns:a16="http://schemas.microsoft.com/office/drawing/2014/main" id="{A8656569-82ED-80D8-1B23-344BCE8A97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879" y="1807481"/>
            <a:ext cx="3116239" cy="1228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Una casa de fondo&#10;&#10;El contenido generado por IA puede ser incorrecto.">
            <a:extLst>
              <a:ext uri="{FF2B5EF4-FFF2-40B4-BE49-F238E27FC236}">
                <a16:creationId xmlns:a16="http://schemas.microsoft.com/office/drawing/2014/main" id="{AE355473-7723-0942-3B5C-452031DE3D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878" y="3035687"/>
            <a:ext cx="3116239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C55C221-0013-D0A2-9819-55C13D72A2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55" y="997198"/>
            <a:ext cx="411621" cy="369117"/>
          </a:xfrm>
          <a:prstGeom prst="rect">
            <a:avLst/>
          </a:prstGeom>
        </p:spPr>
      </p:pic>
      <p:sp>
        <p:nvSpPr>
          <p:cNvPr id="9" name="Google Shape;98;p18">
            <a:extLst>
              <a:ext uri="{FF2B5EF4-FFF2-40B4-BE49-F238E27FC236}">
                <a16:creationId xmlns:a16="http://schemas.microsoft.com/office/drawing/2014/main" id="{692EDD38-E81B-F147-1226-47C8FC99C568}"/>
              </a:ext>
            </a:extLst>
          </p:cNvPr>
          <p:cNvSpPr txBox="1"/>
          <p:nvPr/>
        </p:nvSpPr>
        <p:spPr>
          <a:xfrm>
            <a:off x="1328581" y="1070848"/>
            <a:ext cx="3748871" cy="369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200" b="1" dirty="0">
                <a:sym typeface="Verdana"/>
              </a:rPr>
              <a:t>Mejoramiento en infraestructura</a:t>
            </a: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200" b="1" dirty="0">
                <a:sym typeface="Verdana"/>
              </a:rPr>
              <a:t> 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b="1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366463648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42395-E8E5-FAFF-9629-7279412A7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EC138790-DF3B-4117-3C7E-D73F2F7E4D6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1" name="fgj.png" descr="fgj.png">
              <a:extLst>
                <a:ext uri="{FF2B5EF4-FFF2-40B4-BE49-F238E27FC236}">
                  <a16:creationId xmlns:a16="http://schemas.microsoft.com/office/drawing/2014/main" id="{C51EB021-91E3-8F75-330E-94ABE2A2FA8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3BE245C4-065C-EB07-3378-B1F98349198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72D6EF49-7E07-FB96-08FB-95BF692DD43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8F07038B-3BF5-70DC-C98F-2F400027C5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292D2140-B8A2-14E1-94BE-AD4485C6E54D}"/>
              </a:ext>
            </a:extLst>
          </p:cNvPr>
          <p:cNvSpPr txBox="1"/>
          <p:nvPr/>
        </p:nvSpPr>
        <p:spPr>
          <a:xfrm>
            <a:off x="1405020" y="335639"/>
            <a:ext cx="7377527" cy="489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sz="1800" dirty="0"/>
              <a:t>INVERSIONES</a:t>
            </a:r>
            <a:endParaRPr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29EDA90-BB3C-271B-D118-8347C5AA3E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17" y="185411"/>
            <a:ext cx="653699" cy="66588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A6B0BC6-B060-E9F9-9B37-5BA8B95816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41" y="1036702"/>
            <a:ext cx="392450" cy="489694"/>
          </a:xfrm>
          <a:prstGeom prst="rect">
            <a:avLst/>
          </a:prstGeom>
        </p:spPr>
      </p:pic>
      <p:sp>
        <p:nvSpPr>
          <p:cNvPr id="5" name="Google Shape;98;p18">
            <a:extLst>
              <a:ext uri="{FF2B5EF4-FFF2-40B4-BE49-F238E27FC236}">
                <a16:creationId xmlns:a16="http://schemas.microsoft.com/office/drawing/2014/main" id="{F19993B4-4EC1-DD67-A302-DF012D8B5328}"/>
              </a:ext>
            </a:extLst>
          </p:cNvPr>
          <p:cNvSpPr txBox="1"/>
          <p:nvPr/>
        </p:nvSpPr>
        <p:spPr>
          <a:xfrm>
            <a:off x="1405020" y="1036702"/>
            <a:ext cx="3748871" cy="369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200" b="1" dirty="0">
                <a:sym typeface="Verdana"/>
              </a:rPr>
              <a:t>Equipamiento adquirido</a:t>
            </a: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200" b="1" dirty="0">
                <a:sym typeface="Verdana"/>
              </a:rPr>
              <a:t> 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b="1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b="1" dirty="0"/>
          </a:p>
        </p:txBody>
      </p:sp>
      <p:sp>
        <p:nvSpPr>
          <p:cNvPr id="6" name="Google Shape;116;p27">
            <a:extLst>
              <a:ext uri="{FF2B5EF4-FFF2-40B4-BE49-F238E27FC236}">
                <a16:creationId xmlns:a16="http://schemas.microsoft.com/office/drawing/2014/main" id="{D7C093BA-AD21-55C3-5F26-796A8536983B}"/>
              </a:ext>
            </a:extLst>
          </p:cNvPr>
          <p:cNvSpPr txBox="1"/>
          <p:nvPr/>
        </p:nvSpPr>
        <p:spPr>
          <a:xfrm>
            <a:off x="775665" y="1723405"/>
            <a:ext cx="3498464" cy="2478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C4581"/>
              </a:buClr>
              <a:buSzPts val="1500"/>
            </a:pPr>
            <a:r>
              <a:rPr lang="es-ES" sz="12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22 unidades para atención de  pacientes (enviadas desde el Servicio de Salud O’Higgins</a:t>
            </a:r>
            <a:r>
              <a:rPr lang="es-ES" sz="10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) </a:t>
            </a:r>
          </a:p>
          <a:p>
            <a:pPr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000" b="1" i="0" u="none" strike="noStrike" cap="none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Catre clínico</a:t>
            </a: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endParaRPr lang="es-ES" sz="11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Velador clínico</a:t>
            </a: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endParaRPr lang="es-ES" sz="11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Mesa de comer</a:t>
            </a: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endParaRPr lang="es-ES" sz="11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Porta suero</a:t>
            </a: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581"/>
              </a:buClr>
              <a:buSzPts val="1500"/>
            </a:pPr>
            <a:endParaRPr lang="es-ES" sz="1100" b="1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581"/>
              </a:buClr>
              <a:buSzPts val="1500"/>
            </a:pPr>
            <a:r>
              <a:rPr lang="es-ES" sz="10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Servicios : Maternidad, Pediatría y Médico Quirúrgico.</a:t>
            </a:r>
          </a:p>
          <a:p>
            <a:pPr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200" b="1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>
              <a:lnSpc>
                <a:spcPct val="90000"/>
              </a:lnSpc>
              <a:buClr>
                <a:srgbClr val="0C4581"/>
              </a:buClr>
              <a:buSzPts val="1500"/>
            </a:pPr>
            <a:r>
              <a:rPr lang="es-ES" sz="16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Monto $ 87.441.200.-</a:t>
            </a: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endParaRPr lang="es-ES" sz="1100" b="1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Imagen 8" descr="Imagen que contiene interior, cuarto de hospital, tabla, verde&#10;&#10;El contenido generado por IA puede ser incorrecto.">
            <a:extLst>
              <a:ext uri="{FF2B5EF4-FFF2-40B4-BE49-F238E27FC236}">
                <a16:creationId xmlns:a16="http://schemas.microsoft.com/office/drawing/2014/main" id="{84027C2D-D06F-343C-2C3F-05BCF94854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3"/>
          <a:stretch>
            <a:fillRect/>
          </a:stretch>
        </p:blipFill>
        <p:spPr bwMode="auto">
          <a:xfrm>
            <a:off x="4435301" y="949284"/>
            <a:ext cx="2034771" cy="2058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 descr="Una cama de hospital&#10;&#10;El contenido generado por IA puede ser incorrecto.">
            <a:extLst>
              <a:ext uri="{FF2B5EF4-FFF2-40B4-BE49-F238E27FC236}">
                <a16:creationId xmlns:a16="http://schemas.microsoft.com/office/drawing/2014/main" id="{99497735-9C58-CDDD-35F4-4591B9DD98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564" y="949284"/>
            <a:ext cx="2263982" cy="20583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566831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FCBFC-1575-7B92-F719-FE40D7525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8A47DA55-3987-08F6-A59E-0E78DB2D49E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1" name="fgj.png" descr="fgj.png">
              <a:extLst>
                <a:ext uri="{FF2B5EF4-FFF2-40B4-BE49-F238E27FC236}">
                  <a16:creationId xmlns:a16="http://schemas.microsoft.com/office/drawing/2014/main" id="{692BAD79-B890-E794-3AED-EA00C941290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4A756BB4-64AC-3AE0-0DE7-EA22FF4667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F07507D4-B204-5AAF-3D22-406DD38165D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305B1675-4BB6-6D86-D64E-E9C43864F4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47A7F645-3C4F-B281-190A-F9348BB5C5E4}"/>
              </a:ext>
            </a:extLst>
          </p:cNvPr>
          <p:cNvSpPr txBox="1"/>
          <p:nvPr/>
        </p:nvSpPr>
        <p:spPr>
          <a:xfrm>
            <a:off x="1405020" y="335639"/>
            <a:ext cx="7377527" cy="489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sz="1800" dirty="0"/>
              <a:t>INVERSIONES</a:t>
            </a:r>
            <a:endParaRPr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26C2EB5-51FC-86E5-CBDE-6B67E37EF6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17" y="185411"/>
            <a:ext cx="653699" cy="66588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74A1B83-4EFA-3B57-9220-F47FA4801A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41" y="1036702"/>
            <a:ext cx="392450" cy="489694"/>
          </a:xfrm>
          <a:prstGeom prst="rect">
            <a:avLst/>
          </a:prstGeom>
        </p:spPr>
      </p:pic>
      <p:sp>
        <p:nvSpPr>
          <p:cNvPr id="5" name="Google Shape;98;p18">
            <a:extLst>
              <a:ext uri="{FF2B5EF4-FFF2-40B4-BE49-F238E27FC236}">
                <a16:creationId xmlns:a16="http://schemas.microsoft.com/office/drawing/2014/main" id="{03C10A2F-EC8F-F26F-89F8-952051FDAAB9}"/>
              </a:ext>
            </a:extLst>
          </p:cNvPr>
          <p:cNvSpPr txBox="1"/>
          <p:nvPr/>
        </p:nvSpPr>
        <p:spPr>
          <a:xfrm>
            <a:off x="1405020" y="1036702"/>
            <a:ext cx="3748871" cy="369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200" b="1" dirty="0">
                <a:sym typeface="Verdana"/>
              </a:rPr>
              <a:t>Equipamiento adquirido</a:t>
            </a: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200" b="1" dirty="0">
                <a:sym typeface="Verdana"/>
              </a:rPr>
              <a:t> 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b="1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7D2A345-FC81-2193-AD98-900415A73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717" y="1617188"/>
            <a:ext cx="1428974" cy="190529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426F055-E76F-35BB-C7ED-ABCC867F97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7921" y="1617188"/>
            <a:ext cx="1428974" cy="1905298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67273520-07DE-54FF-C513-C5410DDBF15E}"/>
              </a:ext>
            </a:extLst>
          </p:cNvPr>
          <p:cNvSpPr txBox="1"/>
          <p:nvPr/>
        </p:nvSpPr>
        <p:spPr>
          <a:xfrm>
            <a:off x="3976255" y="1477154"/>
            <a:ext cx="4641272" cy="28438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C4581"/>
              </a:buClr>
              <a:buSzPts val="1500"/>
            </a:pPr>
            <a:r>
              <a:rPr lang="es-ES" sz="12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25 Monitores de presión arterial (Enviados desde el Servicio de Salud O’Higgins</a:t>
            </a:r>
            <a:r>
              <a:rPr lang="es-ES" sz="10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</a:p>
          <a:p>
            <a:pPr>
              <a:lnSpc>
                <a:spcPct val="150000"/>
              </a:lnSpc>
              <a:buClr>
                <a:srgbClr val="0C4581"/>
              </a:buClr>
              <a:buSzPts val="1500"/>
            </a:pPr>
            <a:endParaRPr lang="es-ES" sz="1000" b="1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indent="-171450">
              <a:lnSpc>
                <a:spcPct val="15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0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Unidad de atención ambulatoria</a:t>
            </a:r>
          </a:p>
          <a:p>
            <a:pPr marL="171450" indent="-171450">
              <a:lnSpc>
                <a:spcPct val="15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0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Departamento de la mujer</a:t>
            </a:r>
          </a:p>
          <a:p>
            <a:pPr marL="171450" indent="-171450">
              <a:lnSpc>
                <a:spcPct val="15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0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Departamento de </a:t>
            </a:r>
            <a:r>
              <a:rPr lang="es-ES" sz="1000" dirty="0" err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odontoestomatologia</a:t>
            </a:r>
            <a:endParaRPr lang="es-ES" sz="100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indent="-171450">
              <a:lnSpc>
                <a:spcPct val="15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0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Departamento de emergencias </a:t>
            </a:r>
          </a:p>
          <a:p>
            <a:pPr marL="171450" indent="-171450">
              <a:lnSpc>
                <a:spcPct val="15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0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Departamento ginecología y obstetricia</a:t>
            </a:r>
          </a:p>
          <a:p>
            <a:pPr marL="171450" indent="-171450">
              <a:lnSpc>
                <a:spcPct val="15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0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Departamento del adulto</a:t>
            </a:r>
          </a:p>
          <a:p>
            <a:pPr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400" b="1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400" b="1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>
              <a:lnSpc>
                <a:spcPct val="90000"/>
              </a:lnSpc>
              <a:buClr>
                <a:srgbClr val="0C4581"/>
              </a:buClr>
              <a:buSzPts val="1500"/>
            </a:pPr>
            <a:r>
              <a:rPr lang="es-ES" sz="16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Monto $ 74.047.750.-</a:t>
            </a:r>
          </a:p>
        </p:txBody>
      </p:sp>
    </p:spTree>
    <p:extLst>
      <p:ext uri="{BB962C8B-B14F-4D97-AF65-F5344CB8AC3E}">
        <p14:creationId xmlns:p14="http://schemas.microsoft.com/office/powerpoint/2010/main" val="303270777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BD8C0-94FC-882C-0BC8-D7EBB43E0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AEF71B3D-D1C4-F221-6AC9-309BD444AD8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1" name="fgj.png" descr="fgj.png">
              <a:extLst>
                <a:ext uri="{FF2B5EF4-FFF2-40B4-BE49-F238E27FC236}">
                  <a16:creationId xmlns:a16="http://schemas.microsoft.com/office/drawing/2014/main" id="{C308335D-5A69-EFAF-83DD-78420ECCE38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441F52A-5C7D-10A6-FA4E-849659C890C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5A54F542-D4C6-7287-0989-76045DD1543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2674CAF6-4070-EB31-B462-7E28F89313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EB4E7D9C-F721-6787-1EA6-2CE457AF4402}"/>
              </a:ext>
            </a:extLst>
          </p:cNvPr>
          <p:cNvSpPr txBox="1"/>
          <p:nvPr/>
        </p:nvSpPr>
        <p:spPr>
          <a:xfrm>
            <a:off x="1405020" y="335639"/>
            <a:ext cx="7377527" cy="489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sz="1800" dirty="0"/>
              <a:t>INVERSIONES</a:t>
            </a:r>
            <a:endParaRPr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D0DA3D5-31B0-8DCC-EBB5-6455BD467C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17" y="185411"/>
            <a:ext cx="653699" cy="66588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776B2C4-094B-FCC2-F039-0BEF7E39B4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41" y="1036702"/>
            <a:ext cx="392450" cy="489694"/>
          </a:xfrm>
          <a:prstGeom prst="rect">
            <a:avLst/>
          </a:prstGeom>
        </p:spPr>
      </p:pic>
      <p:sp>
        <p:nvSpPr>
          <p:cNvPr id="5" name="Google Shape;98;p18">
            <a:extLst>
              <a:ext uri="{FF2B5EF4-FFF2-40B4-BE49-F238E27FC236}">
                <a16:creationId xmlns:a16="http://schemas.microsoft.com/office/drawing/2014/main" id="{7F68B5D2-E971-8CEE-D058-360D20B664FC}"/>
              </a:ext>
            </a:extLst>
          </p:cNvPr>
          <p:cNvSpPr txBox="1"/>
          <p:nvPr/>
        </p:nvSpPr>
        <p:spPr>
          <a:xfrm>
            <a:off x="1405020" y="1036702"/>
            <a:ext cx="3748871" cy="369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200" b="1" dirty="0">
                <a:sym typeface="Verdana"/>
              </a:rPr>
              <a:t>Equipamiento adquirido</a:t>
            </a: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200" b="1" dirty="0">
                <a:sym typeface="Verdana"/>
              </a:rPr>
              <a:t> 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b="1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b="1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1617E80F-9874-8153-A14D-46F656C8224C}"/>
              </a:ext>
            </a:extLst>
          </p:cNvPr>
          <p:cNvSpPr txBox="1"/>
          <p:nvPr/>
        </p:nvSpPr>
        <p:spPr>
          <a:xfrm>
            <a:off x="1260440" y="1478309"/>
            <a:ext cx="4125799" cy="30100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C4581"/>
              </a:buClr>
              <a:buSzPts val="1500"/>
            </a:pPr>
            <a:r>
              <a:rPr lang="es-ES" sz="12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12 Monitores  desfibriladores enviados desde el Servicio de Salud O´Higgins</a:t>
            </a:r>
          </a:p>
          <a:p>
            <a:pPr>
              <a:lnSpc>
                <a:spcPct val="90000"/>
              </a:lnSpc>
              <a:buClr>
                <a:srgbClr val="0C4581"/>
              </a:buClr>
              <a:buSzPts val="1500"/>
            </a:pPr>
            <a:r>
              <a:rPr lang="es-ES" sz="12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</a:p>
          <a:p>
            <a:pPr marL="285750" indent="-285750">
              <a:lnSpc>
                <a:spcPct val="15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Unidad de imagenología</a:t>
            </a:r>
          </a:p>
          <a:p>
            <a:pPr marL="285750" indent="-285750">
              <a:lnSpc>
                <a:spcPct val="15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Departamento de la mujer </a:t>
            </a:r>
          </a:p>
          <a:p>
            <a:pPr marL="285750" indent="-285750">
              <a:lnSpc>
                <a:spcPct val="15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Departamento de pediatría </a:t>
            </a:r>
          </a:p>
          <a:p>
            <a:pPr marL="285750" indent="-285750">
              <a:lnSpc>
                <a:spcPct val="15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Departamento paciente critico </a:t>
            </a:r>
          </a:p>
          <a:p>
            <a:pPr marL="285750" indent="-285750">
              <a:lnSpc>
                <a:spcPct val="15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Departamento del adulto</a:t>
            </a:r>
          </a:p>
          <a:p>
            <a:pPr marL="285750" indent="-285750">
              <a:lnSpc>
                <a:spcPct val="15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Unidad de endoscopia </a:t>
            </a:r>
          </a:p>
          <a:p>
            <a:pPr marL="285750" indent="-285750">
              <a:lnSpc>
                <a:spcPct val="15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Departamento de emergencias </a:t>
            </a:r>
          </a:p>
          <a:p>
            <a:pPr marL="285750" indent="-285750">
              <a:lnSpc>
                <a:spcPct val="150000"/>
              </a:lnSpc>
              <a:buClr>
                <a:srgbClr val="0C4581"/>
              </a:buClr>
              <a:buSzPts val="1500"/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Departamento de odontoestomatologia</a:t>
            </a:r>
          </a:p>
          <a:p>
            <a:pPr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b="1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>
              <a:lnSpc>
                <a:spcPct val="90000"/>
              </a:lnSpc>
              <a:buClr>
                <a:srgbClr val="0C4581"/>
              </a:buClr>
              <a:buSzPts val="1500"/>
            </a:pPr>
            <a:r>
              <a:rPr lang="es-ES" sz="16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Monto $ 94.133.760.-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3E3AB14-5FAE-FD2E-56E3-B8461E225C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6385" y="1221260"/>
            <a:ext cx="1630941" cy="252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F8704A1-4477-FD7A-85DD-DEA2A978F9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7618" y="1221260"/>
            <a:ext cx="1703818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8866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2372A-3ED5-1573-EA62-3B12091BB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07286212-C79F-31BA-396E-3ABD61B53A0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1" name="fgj.png" descr="fgj.png">
              <a:extLst>
                <a:ext uri="{FF2B5EF4-FFF2-40B4-BE49-F238E27FC236}">
                  <a16:creationId xmlns:a16="http://schemas.microsoft.com/office/drawing/2014/main" id="{C17EE6F7-E7D5-CB1C-9D47-3B582728A7F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D686C341-1C2A-54FC-0575-D3639C07828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4A530BEE-4E1E-15E2-CDA2-2D9AB7255B0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BB8D848E-0181-0722-CB0A-3947D7DF7A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6388858B-02DD-F0B6-67FD-030F64BF7F98}"/>
              </a:ext>
            </a:extLst>
          </p:cNvPr>
          <p:cNvSpPr txBox="1"/>
          <p:nvPr/>
        </p:nvSpPr>
        <p:spPr>
          <a:xfrm>
            <a:off x="1405020" y="335639"/>
            <a:ext cx="7377527" cy="489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sz="1800" dirty="0"/>
              <a:t>INVERSIONES</a:t>
            </a:r>
            <a:endParaRPr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DF30C5F-F6F5-E04B-AB59-075B226EC9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17" y="185411"/>
            <a:ext cx="653699" cy="66588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A7627BE-2F09-0944-B91F-126D4AC9DB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41" y="1036702"/>
            <a:ext cx="392450" cy="489694"/>
          </a:xfrm>
          <a:prstGeom prst="rect">
            <a:avLst/>
          </a:prstGeom>
        </p:spPr>
      </p:pic>
      <p:sp>
        <p:nvSpPr>
          <p:cNvPr id="5" name="Google Shape;98;p18">
            <a:extLst>
              <a:ext uri="{FF2B5EF4-FFF2-40B4-BE49-F238E27FC236}">
                <a16:creationId xmlns:a16="http://schemas.microsoft.com/office/drawing/2014/main" id="{BC5AAD86-EA39-739E-3588-27A14E53A731}"/>
              </a:ext>
            </a:extLst>
          </p:cNvPr>
          <p:cNvSpPr txBox="1"/>
          <p:nvPr/>
        </p:nvSpPr>
        <p:spPr>
          <a:xfrm>
            <a:off x="1405020" y="1036702"/>
            <a:ext cx="3748871" cy="369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200" b="1" dirty="0">
                <a:sym typeface="Verdana"/>
              </a:rPr>
              <a:t>Equipamiento adquirido</a:t>
            </a: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CL" sz="1200" b="1" dirty="0">
                <a:sym typeface="Verdana"/>
              </a:rPr>
              <a:t> 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sz="1200" b="1" dirty="0">
              <a:sym typeface="Verdana"/>
            </a:endParaRP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b="1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2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EF71CE4-9171-78FB-FBFB-B6D5D93298F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731"/>
          <a:stretch>
            <a:fillRect/>
          </a:stretch>
        </p:blipFill>
        <p:spPr>
          <a:xfrm>
            <a:off x="1043566" y="1637513"/>
            <a:ext cx="1741539" cy="280413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B702DE4-DE27-767D-3765-84E16C4F2A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0459" y="1637512"/>
            <a:ext cx="1741540" cy="280413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8D25921-3A11-2DC8-A3D3-9A81F4AF9141}"/>
              </a:ext>
            </a:extLst>
          </p:cNvPr>
          <p:cNvSpPr txBox="1"/>
          <p:nvPr/>
        </p:nvSpPr>
        <p:spPr>
          <a:xfrm>
            <a:off x="5093783" y="1764369"/>
            <a:ext cx="4129891" cy="6740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C4581"/>
              </a:buClr>
              <a:buSzPts val="1500"/>
            </a:pPr>
            <a:r>
              <a:rPr lang="es-ES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Refrigerador Clínico UCI</a:t>
            </a:r>
          </a:p>
          <a:p>
            <a:pPr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b="1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>
              <a:lnSpc>
                <a:spcPct val="90000"/>
              </a:lnSpc>
              <a:buClr>
                <a:srgbClr val="0C4581"/>
              </a:buClr>
              <a:buSzPts val="1500"/>
            </a:pPr>
            <a:r>
              <a:rPr lang="es-ES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Monto $ 1.249.500.-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216B8DB-BCFC-0FFF-B4B8-F3490F375803}"/>
              </a:ext>
            </a:extLst>
          </p:cNvPr>
          <p:cNvSpPr txBox="1"/>
          <p:nvPr/>
        </p:nvSpPr>
        <p:spPr>
          <a:xfrm>
            <a:off x="5093784" y="2736223"/>
            <a:ext cx="3606872" cy="8679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C4581"/>
              </a:buClr>
              <a:buSzPts val="1500"/>
            </a:pPr>
            <a:r>
              <a:rPr lang="es-ES" sz="14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Refrigerador congelador central alimentación</a:t>
            </a:r>
          </a:p>
          <a:p>
            <a:pPr>
              <a:lnSpc>
                <a:spcPct val="90000"/>
              </a:lnSpc>
              <a:buClr>
                <a:srgbClr val="0C4581"/>
              </a:buClr>
              <a:buSzPts val="1500"/>
            </a:pPr>
            <a:endParaRPr lang="es-ES" sz="1400" b="1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>
              <a:lnSpc>
                <a:spcPct val="90000"/>
              </a:lnSpc>
              <a:buClr>
                <a:srgbClr val="0C4581"/>
              </a:buClr>
              <a:buSzPts val="1500"/>
            </a:pPr>
            <a:r>
              <a:rPr lang="es-ES" sz="14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Monto $ 262.488.-</a:t>
            </a:r>
          </a:p>
        </p:txBody>
      </p:sp>
    </p:spTree>
    <p:extLst>
      <p:ext uri="{BB962C8B-B14F-4D97-AF65-F5344CB8AC3E}">
        <p14:creationId xmlns:p14="http://schemas.microsoft.com/office/powerpoint/2010/main" val="41245465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2A80CB5-2589-D7A8-03DA-8EBB89E1C0E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8" name="fgj.png" descr="fgj.png">
              <a:extLst>
                <a:ext uri="{FF2B5EF4-FFF2-40B4-BE49-F238E27FC236}">
                  <a16:creationId xmlns:a16="http://schemas.microsoft.com/office/drawing/2014/main" id="{49D0ADCC-C168-229E-3853-63DE122AF73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8782CE6A-1867-7E01-918F-0BD28256C67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15444"/>
              <a:chOff x="0" y="4610100"/>
              <a:chExt cx="9144000" cy="215444"/>
            </a:xfrm>
          </p:grpSpPr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9AB44049-2FA8-EF70-ACC2-80AD37192B2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15444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Verdana" panose="020B0604030504040204" pitchFamily="34" charset="0"/>
                  <a:ea typeface="Verdana" panose="020B0604030504040204" pitchFamily="34" charset="0"/>
                  <a:sym typeface="Arial"/>
                </a:endParaRPr>
              </a:p>
            </p:txBody>
          </p:sp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781778B0-89D4-336B-8BF6-09DA87DA71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49" name="Google Shape;98;p18"/>
          <p:cNvSpPr txBox="1"/>
          <p:nvPr/>
        </p:nvSpPr>
        <p:spPr>
          <a:xfrm>
            <a:off x="971289" y="1750942"/>
            <a:ext cx="5097002" cy="2474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A8C8116-7670-4402-ECEB-4C0577E4F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128" y="1183423"/>
            <a:ext cx="4168839" cy="3080202"/>
          </a:xfrm>
          <a:prstGeom prst="rect">
            <a:avLst/>
          </a:prstGeom>
        </p:spPr>
      </p:pic>
      <p:sp>
        <p:nvSpPr>
          <p:cNvPr id="13" name="Google Shape;101;p18">
            <a:extLst>
              <a:ext uri="{FF2B5EF4-FFF2-40B4-BE49-F238E27FC236}">
                <a16:creationId xmlns:a16="http://schemas.microsoft.com/office/drawing/2014/main" id="{27D98F79-42FF-D110-5461-5D6D19AF913F}"/>
              </a:ext>
            </a:extLst>
          </p:cNvPr>
          <p:cNvSpPr txBox="1"/>
          <p:nvPr/>
        </p:nvSpPr>
        <p:spPr>
          <a:xfrm>
            <a:off x="1415954" y="303867"/>
            <a:ext cx="5705284" cy="266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 fontScale="85000" lnSpcReduction="20000"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dirty="0"/>
              <a:t>ANTECEDENTES DEMOGRÁFICOS</a:t>
            </a:r>
            <a:endParaRPr dirty="0"/>
          </a:p>
        </p:txBody>
      </p:sp>
      <p:sp>
        <p:nvSpPr>
          <p:cNvPr id="15" name="object 18">
            <a:extLst>
              <a:ext uri="{FF2B5EF4-FFF2-40B4-BE49-F238E27FC236}">
                <a16:creationId xmlns:a16="http://schemas.microsoft.com/office/drawing/2014/main" id="{9F58BCBA-31E2-4EBF-EA56-8BD9C7272D8A}"/>
              </a:ext>
            </a:extLst>
          </p:cNvPr>
          <p:cNvSpPr txBox="1"/>
          <p:nvPr/>
        </p:nvSpPr>
        <p:spPr>
          <a:xfrm>
            <a:off x="1978308" y="1699686"/>
            <a:ext cx="2622550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b="1" dirty="0">
                <a:solidFill>
                  <a:srgbClr val="2139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Microárea</a:t>
            </a:r>
            <a:r>
              <a:rPr sz="1200" b="1" spc="-70" dirty="0">
                <a:solidFill>
                  <a:srgbClr val="2139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200" b="1" dirty="0">
                <a:solidFill>
                  <a:srgbClr val="2139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Santa</a:t>
            </a:r>
            <a:r>
              <a:rPr sz="1200" b="1" spc="-20" dirty="0">
                <a:solidFill>
                  <a:srgbClr val="2139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Cruz</a:t>
            </a:r>
            <a:endParaRPr sz="1200" dirty="0">
              <a:solidFill>
                <a:srgbClr val="213992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F3706BD4-F7DB-7B85-D32D-32EACBDEB75E}"/>
              </a:ext>
            </a:extLst>
          </p:cNvPr>
          <p:cNvSpPr txBox="1"/>
          <p:nvPr/>
        </p:nvSpPr>
        <p:spPr>
          <a:xfrm>
            <a:off x="1990838" y="2680722"/>
            <a:ext cx="182880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CL" sz="1200" b="1" dirty="0">
                <a:solidFill>
                  <a:srgbClr val="2E31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132.479</a:t>
            </a:r>
            <a:r>
              <a:rPr lang="es-CL" sz="1200" b="1" spc="-50" dirty="0">
                <a:solidFill>
                  <a:srgbClr val="2E31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s-CL" sz="1200" b="1" spc="-10" dirty="0">
                <a:solidFill>
                  <a:srgbClr val="2E31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habitantes</a:t>
            </a:r>
            <a:endParaRPr lang="es-CL" sz="1200" dirty="0">
              <a:solidFill>
                <a:srgbClr val="2E3192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CL" sz="1200" b="1" dirty="0">
                <a:solidFill>
                  <a:srgbClr val="2E31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145.820</a:t>
            </a:r>
            <a:r>
              <a:rPr lang="es-CL" sz="1200" b="1" spc="-50" dirty="0">
                <a:solidFill>
                  <a:srgbClr val="2E31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s-CL" sz="1200" b="1" spc="-10" dirty="0">
                <a:solidFill>
                  <a:srgbClr val="2E31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habitantes</a:t>
            </a:r>
            <a:endParaRPr lang="es-CL" sz="1200" dirty="0">
              <a:solidFill>
                <a:srgbClr val="2E3192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A672E2EA-75E0-DDD8-E6A1-86AC4F3E6161}"/>
              </a:ext>
            </a:extLst>
          </p:cNvPr>
          <p:cNvSpPr txBox="1"/>
          <p:nvPr/>
        </p:nvSpPr>
        <p:spPr>
          <a:xfrm>
            <a:off x="2104616" y="3737233"/>
            <a:ext cx="141569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2E31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5.804,3</a:t>
            </a:r>
            <a:r>
              <a:rPr sz="1400" b="1" spc="-40" dirty="0">
                <a:solidFill>
                  <a:srgbClr val="2E31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400" b="1" spc="-25" dirty="0">
                <a:solidFill>
                  <a:srgbClr val="2E31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km2</a:t>
            </a:r>
            <a:endParaRPr sz="1400" dirty="0">
              <a:solidFill>
                <a:srgbClr val="2E3192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EA755460-2628-C526-88E3-890B8D6525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96" y="1546768"/>
            <a:ext cx="426366" cy="53201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99A40BD2-BD1D-4DAE-6B82-9749EB368E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555" y="3585860"/>
            <a:ext cx="397620" cy="531014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AC9CA352-F680-B451-00F8-A78FFAA1DC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06" y="2571750"/>
            <a:ext cx="391862" cy="55902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078732BD-4335-D9B1-FE1C-C48834BAB0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45" y="137281"/>
            <a:ext cx="681989" cy="5995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2F3F2-17EF-D529-03A1-8C6DE182F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54;p13" descr="Google Shape;54;p13">
            <a:extLst>
              <a:ext uri="{FF2B5EF4-FFF2-40B4-BE49-F238E27FC236}">
                <a16:creationId xmlns:a16="http://schemas.microsoft.com/office/drawing/2014/main" id="{29B174A3-CC7D-DFAF-C954-5B8BEB46F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4226" y="-42551"/>
            <a:ext cx="9338225" cy="5252177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Google Shape;56;p13">
            <a:extLst>
              <a:ext uri="{FF2B5EF4-FFF2-40B4-BE49-F238E27FC236}">
                <a16:creationId xmlns:a16="http://schemas.microsoft.com/office/drawing/2014/main" id="{03D02E19-2E16-0DEE-9255-B7DB8F96C7F5}"/>
              </a:ext>
            </a:extLst>
          </p:cNvPr>
          <p:cNvSpPr/>
          <p:nvPr/>
        </p:nvSpPr>
        <p:spPr>
          <a:xfrm flipH="1">
            <a:off x="4317679" y="-54300"/>
            <a:ext cx="5387401" cy="5252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90" y="0"/>
                </a:lnTo>
                <a:cubicBezTo>
                  <a:pt x="20029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152B73"/>
              </a:gs>
              <a:gs pos="100000">
                <a:srgbClr val="002239"/>
              </a:gs>
            </a:gsLst>
            <a:lin ang="5400011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5" name="Google Shape;57;p13">
            <a:extLst>
              <a:ext uri="{FF2B5EF4-FFF2-40B4-BE49-F238E27FC236}">
                <a16:creationId xmlns:a16="http://schemas.microsoft.com/office/drawing/2014/main" id="{3C584F55-0EC8-E273-615D-60444CB02F9C}"/>
              </a:ext>
            </a:extLst>
          </p:cNvPr>
          <p:cNvSpPr txBox="1"/>
          <p:nvPr/>
        </p:nvSpPr>
        <p:spPr>
          <a:xfrm>
            <a:off x="4559851" y="1405197"/>
            <a:ext cx="4459265" cy="627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lnSpc>
                <a:spcPct val="80000"/>
              </a:lnSpc>
              <a:defRPr sz="36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dirty="0"/>
              <a:t>Gestión clínica  </a:t>
            </a:r>
            <a:endParaRPr dirty="0"/>
          </a:p>
        </p:txBody>
      </p:sp>
      <p:pic>
        <p:nvPicPr>
          <p:cNvPr id="138" name="Imagen" descr="Imagen">
            <a:extLst>
              <a:ext uri="{FF2B5EF4-FFF2-40B4-BE49-F238E27FC236}">
                <a16:creationId xmlns:a16="http://schemas.microsoft.com/office/drawing/2014/main" id="{91FC0EEB-2EC7-6212-3B2A-BEB100645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174" y="167264"/>
            <a:ext cx="149603" cy="929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5FBF79F-B3F9-C364-AD7C-B9F7A0FF82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69" y="1839224"/>
            <a:ext cx="3155029" cy="1186626"/>
          </a:xfrm>
          <a:prstGeom prst="rect">
            <a:avLst/>
          </a:prstGeom>
        </p:spPr>
      </p:pic>
      <p:graphicFrame>
        <p:nvGraphicFramePr>
          <p:cNvPr id="19" name="Objeto 18">
            <a:extLst>
              <a:ext uri="{FF2B5EF4-FFF2-40B4-BE49-F238E27FC236}">
                <a16:creationId xmlns:a16="http://schemas.microsoft.com/office/drawing/2014/main" id="{5D06FA8D-F3DC-03D0-826C-5EA7A02329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696" y="3313376"/>
          <a:ext cx="1487704" cy="1390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r:id="rId6" imgW="4377619" imgH="4090868" progId="">
                  <p:embed/>
                </p:oleObj>
              </mc:Choice>
              <mc:Fallback>
                <p:oleObj r:id="rId6" imgW="4377619" imgH="4090868" progId="">
                  <p:embed/>
                  <p:pic>
                    <p:nvPicPr>
                      <p:cNvPr id="19" name="Objeto 18">
                        <a:extLst>
                          <a:ext uri="{FF2B5EF4-FFF2-40B4-BE49-F238E27FC236}">
                            <a16:creationId xmlns:a16="http://schemas.microsoft.com/office/drawing/2014/main" id="{188F64AB-5675-6E9A-6D21-7E0BB486DC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696" y="3313376"/>
                        <a:ext cx="1487704" cy="1390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647688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CA94D-74C1-92A3-E29B-FF2F80265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24E642EF-0CC9-56CE-EE66-AE0B1249562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1" name="fgj.png" descr="fgj.png">
              <a:extLst>
                <a:ext uri="{FF2B5EF4-FFF2-40B4-BE49-F238E27FC236}">
                  <a16:creationId xmlns:a16="http://schemas.microsoft.com/office/drawing/2014/main" id="{439D3AC5-39B3-D5CA-C428-074E32A10DC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F85EE7A3-8E05-BC9F-958A-8F3D4A35419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FCD7DBF1-6230-E42F-B3E1-BF5FFFC43C4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49CC7B1A-606F-33F3-D200-31EEFB3EBF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AC45DA67-E1DB-EA5E-FEE1-274251654C2A}"/>
              </a:ext>
            </a:extLst>
          </p:cNvPr>
          <p:cNvSpPr txBox="1"/>
          <p:nvPr/>
        </p:nvSpPr>
        <p:spPr>
          <a:xfrm>
            <a:off x="1415935" y="351912"/>
            <a:ext cx="7818101" cy="38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sz="1800" dirty="0"/>
              <a:t>GESTIÓN CLÍNICA </a:t>
            </a:r>
            <a:endParaRPr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84B02A9-AC42-DDDE-C3D0-E556B36CA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1" y="297873"/>
            <a:ext cx="482546" cy="482546"/>
          </a:xfrm>
          <a:prstGeom prst="rect">
            <a:avLst/>
          </a:prstGeom>
        </p:spPr>
      </p:pic>
      <p:pic>
        <p:nvPicPr>
          <p:cNvPr id="4" name="object 12" descr="Beneficiarios de GES-AUGE.">
            <a:extLst>
              <a:ext uri="{FF2B5EF4-FFF2-40B4-BE49-F238E27FC236}">
                <a16:creationId xmlns:a16="http://schemas.microsoft.com/office/drawing/2014/main" id="{7BD7C3DC-3F03-D8E9-9F9A-086D4C8C7FB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6173" y="1441768"/>
            <a:ext cx="4671691" cy="169011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722B615-07B1-0831-1EAB-DCD2F7C784B7}"/>
              </a:ext>
            </a:extLst>
          </p:cNvPr>
          <p:cNvSpPr txBox="1"/>
          <p:nvPr/>
        </p:nvSpPr>
        <p:spPr>
          <a:xfrm>
            <a:off x="5811982" y="1871328"/>
            <a:ext cx="2680854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5400" b="1" i="0" u="none" strike="noStrike" cap="none" spc="0" normalizeH="0" baseline="0" dirty="0">
                <a:ln>
                  <a:noFill/>
                </a:ln>
                <a:solidFill>
                  <a:srgbClr val="4285F4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99,5%</a:t>
            </a:r>
            <a:endParaRPr kumimoji="0" lang="es-CL" sz="5400" b="1" i="0" u="none" strike="noStrike" cap="none" spc="0" normalizeH="0" baseline="0" dirty="0">
              <a:ln>
                <a:noFill/>
              </a:ln>
              <a:solidFill>
                <a:srgbClr val="4285F4"/>
              </a:solidFill>
              <a:effectLst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1C4826C-33C4-91E2-92A3-CDDB509A5ABE}"/>
              </a:ext>
            </a:extLst>
          </p:cNvPr>
          <p:cNvSpPr txBox="1"/>
          <p:nvPr/>
        </p:nvSpPr>
        <p:spPr>
          <a:xfrm>
            <a:off x="1214977" y="3833539"/>
            <a:ext cx="497101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8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2025- digitación antes de 5 días: 80,02%</a:t>
            </a:r>
            <a:endParaRPr kumimoji="0" lang="es-CL" sz="18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615267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B4F5E-FBBC-7E07-FCFF-AA0651116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F9263F67-8732-15C2-670F-166B2B6F17C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1" name="fgj.png" descr="fgj.png">
              <a:extLst>
                <a:ext uri="{FF2B5EF4-FFF2-40B4-BE49-F238E27FC236}">
                  <a16:creationId xmlns:a16="http://schemas.microsoft.com/office/drawing/2014/main" id="{CBB8D7D1-AD70-4079-040A-79F410D603D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E8979176-9E6A-03DA-6453-68365303B9E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B0D46CF8-5A4F-2D57-FD7D-C6483AE6C80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4C88D5CD-1C72-280D-8424-3078BE16C8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B7A77A71-3176-9099-55AF-7AB6ACC6BC94}"/>
              </a:ext>
            </a:extLst>
          </p:cNvPr>
          <p:cNvSpPr txBox="1"/>
          <p:nvPr/>
        </p:nvSpPr>
        <p:spPr>
          <a:xfrm>
            <a:off x="1415935" y="351912"/>
            <a:ext cx="7818101" cy="38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sz="1800" dirty="0"/>
              <a:t>GESTIÓN CLÍNICA </a:t>
            </a:r>
            <a:endParaRPr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B7BA6C-C44C-5B5C-9C96-4F2ADA034C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1" y="297873"/>
            <a:ext cx="482546" cy="48254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582BD4C-8777-660A-50DB-1B4EAC1DE8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469" y="793623"/>
            <a:ext cx="2870713" cy="382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7900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291E8-524F-2CE9-E27E-91E826701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8BD0F8F4-25DD-F1D4-E92D-C3C3FF5675A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1" name="fgj.png" descr="fgj.png">
              <a:extLst>
                <a:ext uri="{FF2B5EF4-FFF2-40B4-BE49-F238E27FC236}">
                  <a16:creationId xmlns:a16="http://schemas.microsoft.com/office/drawing/2014/main" id="{C9B6B340-C697-C13F-C503-5615EB355EA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39960B79-919D-C3A1-9BD1-B7B92959ED9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C6FB5368-A151-CEC7-EE50-AADE0F09EBD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076F083E-2B7A-9A79-B99E-BA9F75FABB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3366A6C5-A908-7ACF-4737-55A9847A8F12}"/>
              </a:ext>
            </a:extLst>
          </p:cNvPr>
          <p:cNvSpPr txBox="1"/>
          <p:nvPr/>
        </p:nvSpPr>
        <p:spPr>
          <a:xfrm>
            <a:off x="1415935" y="351912"/>
            <a:ext cx="7818101" cy="38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sz="1800" dirty="0"/>
              <a:t>GESTIÓN CLÍNICA </a:t>
            </a:r>
            <a:endParaRPr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FEF404B-9A27-8890-2DE8-8FBDD810B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1" y="297873"/>
            <a:ext cx="482546" cy="48254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DC5F534-0E6B-8516-7D08-E2C84E37EB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5" y="1628775"/>
            <a:ext cx="4061641" cy="18859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155B9F6-5482-B86B-457E-42F76065CF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67" y="1628775"/>
            <a:ext cx="4215323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4602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0BE8D-D1D2-DCC5-68B6-272A2D09E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D7BB4592-BCFA-3FBF-9D16-BE3E254E9AB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1" name="fgj.png" descr="fgj.png">
              <a:extLst>
                <a:ext uri="{FF2B5EF4-FFF2-40B4-BE49-F238E27FC236}">
                  <a16:creationId xmlns:a16="http://schemas.microsoft.com/office/drawing/2014/main" id="{D1B5DA45-C7BE-3951-5A48-D284D70C7B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441A12C0-E9F0-5C72-2B09-BC35D433051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E6648B86-7C84-189B-7519-F61A259336D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96D79E47-BE94-6564-C5A7-A1AED4FE3D9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399D9FDA-6046-013A-0D3C-2FDBE6C2AF71}"/>
              </a:ext>
            </a:extLst>
          </p:cNvPr>
          <p:cNvSpPr txBox="1"/>
          <p:nvPr/>
        </p:nvSpPr>
        <p:spPr>
          <a:xfrm>
            <a:off x="1415935" y="351912"/>
            <a:ext cx="7818101" cy="38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sz="1800" dirty="0"/>
              <a:t>GESTIÓN CLÍNICA </a:t>
            </a:r>
            <a:endParaRPr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0BE7C85-9049-6EF1-B7EE-AD37F003E6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1" y="297873"/>
            <a:ext cx="482546" cy="48254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0793461-802B-1584-D3AB-985D1D7576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399" y="866759"/>
            <a:ext cx="3637238" cy="393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077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212AF-4AB6-5AAF-CAB0-A56ADB058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1A6C5374-E453-9DD5-1D55-2A439EFEAB3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1" name="fgj.png" descr="fgj.png">
              <a:extLst>
                <a:ext uri="{FF2B5EF4-FFF2-40B4-BE49-F238E27FC236}">
                  <a16:creationId xmlns:a16="http://schemas.microsoft.com/office/drawing/2014/main" id="{476E6E2C-486B-6B75-03AC-4C9612A81E3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686B88CD-D092-61D1-3EEC-C8D4712BB45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BBA4E070-80C5-9AE1-B0F2-860A36AFCE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45FEBC7A-8A7B-CFC6-5D22-B222059D0A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496E2D83-5E15-7D67-BFEB-E3E3C9426341}"/>
              </a:ext>
            </a:extLst>
          </p:cNvPr>
          <p:cNvSpPr txBox="1"/>
          <p:nvPr/>
        </p:nvSpPr>
        <p:spPr>
          <a:xfrm>
            <a:off x="1415935" y="351912"/>
            <a:ext cx="7818101" cy="38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sz="1800" dirty="0"/>
              <a:t>GESTIÓN CLÍNICA </a:t>
            </a:r>
            <a:endParaRPr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A8BC693-ACBE-73D4-EE00-2DB234736C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1" y="297873"/>
            <a:ext cx="482546" cy="48254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99437EF-AD74-0A05-EDFB-85E7A6874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0621" y="1544782"/>
            <a:ext cx="6603937" cy="289356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D204A1B-EC91-9DFF-59B9-EAB9A6CBEA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7" y="898463"/>
            <a:ext cx="337006" cy="33700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2F5A724-B875-1538-0CD6-E275C7AEE21B}"/>
              </a:ext>
            </a:extLst>
          </p:cNvPr>
          <p:cNvSpPr txBox="1"/>
          <p:nvPr/>
        </p:nvSpPr>
        <p:spPr>
          <a:xfrm>
            <a:off x="1323108" y="949036"/>
            <a:ext cx="6014038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spc="0" normalizeH="0" baseline="0" dirty="0">
                <a:ln>
                  <a:noFill/>
                </a:ln>
                <a:solidFill>
                  <a:srgbClr val="2E3192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Resultados Proceso ambulatorio año 2025- Hospital Santa Cruz</a:t>
            </a:r>
            <a:endParaRPr kumimoji="0" lang="es-CL" sz="1200" b="1" i="0" u="none" strike="noStrike" cap="none" spc="0" normalizeH="0" baseline="0" dirty="0">
              <a:ln>
                <a:noFill/>
              </a:ln>
              <a:solidFill>
                <a:srgbClr val="2E3192"/>
              </a:solidFill>
              <a:effectLst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0E0E0C3-8088-32AD-6C4A-F984B42A641E}"/>
              </a:ext>
            </a:extLst>
          </p:cNvPr>
          <p:cNvSpPr txBox="1"/>
          <p:nvPr/>
        </p:nvSpPr>
        <p:spPr>
          <a:xfrm>
            <a:off x="2950235" y="4526790"/>
            <a:ext cx="4086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Fuente: FONENDO – Panel SDGA DSSO – REM </a:t>
            </a:r>
            <a:endParaRPr lang="es-CL" sz="1200" dirty="0"/>
          </a:p>
        </p:txBody>
      </p:sp>
    </p:spTree>
    <p:extLst>
      <p:ext uri="{BB962C8B-B14F-4D97-AF65-F5344CB8AC3E}">
        <p14:creationId xmlns:p14="http://schemas.microsoft.com/office/powerpoint/2010/main" val="136338064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5A6F5-875C-3A33-E0E3-28808689D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3538D376-663D-AC6A-06C1-32589D7A34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1" name="fgj.png" descr="fgj.png">
              <a:extLst>
                <a:ext uri="{FF2B5EF4-FFF2-40B4-BE49-F238E27FC236}">
                  <a16:creationId xmlns:a16="http://schemas.microsoft.com/office/drawing/2014/main" id="{75B9D135-E99E-AC69-0FFC-6BD6D12BF5A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A9556357-FA3A-7454-0923-E5F2A83EA0D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5A6F02D5-473D-91AB-CE50-F2F73E4978B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2465614A-74F8-C431-53B5-417C59007F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BA3AEE50-F10D-5BA5-9016-A41B2137AB37}"/>
              </a:ext>
            </a:extLst>
          </p:cNvPr>
          <p:cNvSpPr txBox="1"/>
          <p:nvPr/>
        </p:nvSpPr>
        <p:spPr>
          <a:xfrm>
            <a:off x="1415935" y="351912"/>
            <a:ext cx="7818101" cy="38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sz="1800" dirty="0"/>
              <a:t>GESTIÓN CLÍNICA </a:t>
            </a:r>
            <a:endParaRPr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70157F0-89B1-ECE1-A163-4BFF0EA9EF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1" y="297873"/>
            <a:ext cx="482546" cy="48254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2044BED-EE1D-BA3D-008E-1687468C0E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03" y="954715"/>
            <a:ext cx="317677" cy="31767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9E4D2C6-1C2B-B825-7051-ABD7E4C0529E}"/>
              </a:ext>
            </a:extLst>
          </p:cNvPr>
          <p:cNvSpPr txBox="1"/>
          <p:nvPr/>
        </p:nvSpPr>
        <p:spPr>
          <a:xfrm>
            <a:off x="1323108" y="949036"/>
            <a:ext cx="6014038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spc="0" normalizeH="0" baseline="0" dirty="0">
                <a:ln>
                  <a:noFill/>
                </a:ln>
                <a:solidFill>
                  <a:srgbClr val="2E3192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Resultados Proceso ambulatorio año 2025- Hospital Santa Cruz</a:t>
            </a:r>
            <a:endParaRPr kumimoji="0" lang="es-CL" sz="1200" b="1" i="0" u="none" strike="noStrike" cap="none" spc="0" normalizeH="0" baseline="0" dirty="0">
              <a:ln>
                <a:noFill/>
              </a:ln>
              <a:solidFill>
                <a:srgbClr val="2E3192"/>
              </a:solidFill>
              <a:effectLst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712E1E2-9D9A-632D-D8A6-18E8C07F77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934" y="1871891"/>
            <a:ext cx="5055746" cy="244606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6EC612D-2E83-A632-AA2D-5FC70B07FB8B}"/>
              </a:ext>
            </a:extLst>
          </p:cNvPr>
          <p:cNvSpPr txBox="1"/>
          <p:nvPr/>
        </p:nvSpPr>
        <p:spPr>
          <a:xfrm>
            <a:off x="2874609" y="4344711"/>
            <a:ext cx="40862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/>
              <a:t>Fuente: Visor Ciudadano - MINSAL</a:t>
            </a:r>
            <a:endParaRPr lang="es-CL" sz="11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B87A9E7-3100-4650-601B-C0A23E3F6B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2250" y="265862"/>
            <a:ext cx="2111630" cy="683174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A2E1BD23-38BB-25B5-2FCE-9F377621F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322" y="1291189"/>
            <a:ext cx="5574970" cy="544227"/>
          </a:xfrm>
        </p:spPr>
        <p:txBody>
          <a:bodyPr>
            <a:normAutofit/>
          </a:bodyPr>
          <a:lstStyle/>
          <a:p>
            <a:r>
              <a:rPr lang="es-MX" sz="1100" b="1" dirty="0">
                <a:latin typeface="Verdana" panose="020B0604030504040204" pitchFamily="34" charset="0"/>
                <a:ea typeface="Verdana" panose="020B0604030504040204" pitchFamily="34" charset="0"/>
              </a:rPr>
              <a:t>Impacto en Lista de Espera No GES</a:t>
            </a:r>
            <a:endParaRPr lang="es-CL" sz="11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1354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842DB-29D0-8F0F-BCA7-7576A08B0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2A8B0AA8-C34A-2212-E9A9-AB0F26AE3B6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1" name="fgj.png" descr="fgj.png">
              <a:extLst>
                <a:ext uri="{FF2B5EF4-FFF2-40B4-BE49-F238E27FC236}">
                  <a16:creationId xmlns:a16="http://schemas.microsoft.com/office/drawing/2014/main" id="{45AFAD26-857E-E0F2-B599-7BB9E68EDFB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F920DDC2-AFE2-C186-2DDB-9972297ABFC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26AD8416-CFE1-2166-1C59-CFBA027701B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7863740A-9AF0-EAC6-7E07-9702964195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16D25663-4311-115B-1FCB-07E6D0933B40}"/>
              </a:ext>
            </a:extLst>
          </p:cNvPr>
          <p:cNvSpPr txBox="1"/>
          <p:nvPr/>
        </p:nvSpPr>
        <p:spPr>
          <a:xfrm>
            <a:off x="1415935" y="351912"/>
            <a:ext cx="7818101" cy="38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sz="1800" dirty="0"/>
              <a:t>GESTIÓN CLÍNICA </a:t>
            </a:r>
            <a:endParaRPr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2C85764-29F3-CDD2-B526-7E01E21EE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1" y="297873"/>
            <a:ext cx="482546" cy="48254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1346A17-0EC5-C1DC-A625-E0E7AA0BC1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03" y="954715"/>
            <a:ext cx="317677" cy="31767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20AE9B8-2CD7-12F6-2168-4D4E01CCC6F8}"/>
              </a:ext>
            </a:extLst>
          </p:cNvPr>
          <p:cNvSpPr txBox="1"/>
          <p:nvPr/>
        </p:nvSpPr>
        <p:spPr>
          <a:xfrm>
            <a:off x="1323108" y="949036"/>
            <a:ext cx="601403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spc="0" normalizeH="0" baseline="0" dirty="0">
                <a:ln>
                  <a:noFill/>
                </a:ln>
                <a:solidFill>
                  <a:srgbClr val="2E3192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Resultados Proceso quirúrgico y ambulatorio año, Hospital de Santa Cruz 2025 </a:t>
            </a:r>
            <a:endParaRPr kumimoji="0" lang="es-CL" sz="1200" b="1" i="0" u="none" strike="noStrike" cap="none" spc="0" normalizeH="0" baseline="0" dirty="0">
              <a:ln>
                <a:noFill/>
              </a:ln>
              <a:solidFill>
                <a:srgbClr val="2E3192"/>
              </a:solidFill>
              <a:effectLst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5F1522F7-F771-8B9E-281D-E85B608DA5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3108" y="1722329"/>
            <a:ext cx="6014038" cy="2856800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E93FC07F-FFD3-B1BC-9BE0-39A59F18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673" y="1409713"/>
            <a:ext cx="6109473" cy="345026"/>
          </a:xfrm>
        </p:spPr>
        <p:txBody>
          <a:bodyPr>
            <a:normAutofit fontScale="90000"/>
          </a:bodyPr>
          <a:lstStyle/>
          <a:p>
            <a:r>
              <a:rPr lang="es-MX" sz="1300" b="1" dirty="0">
                <a:latin typeface="Verdana" panose="020B0604030504040204" pitchFamily="34" charset="0"/>
                <a:ea typeface="Verdana" panose="020B0604030504040204" pitchFamily="34" charset="0"/>
              </a:rPr>
              <a:t>Resultados Estrategia DSSO Año 2025 </a:t>
            </a:r>
            <a:r>
              <a:rPr lang="es-MX" dirty="0"/>
              <a:t/>
            </a:r>
            <a:br>
              <a:rPr lang="es-MX" dirty="0"/>
            </a:br>
            <a:endParaRPr lang="es-CL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AF6ACF1-490F-C16D-C9A0-A2A82479E566}"/>
              </a:ext>
            </a:extLst>
          </p:cNvPr>
          <p:cNvSpPr txBox="1"/>
          <p:nvPr/>
        </p:nvSpPr>
        <p:spPr>
          <a:xfrm>
            <a:off x="3149599" y="4526790"/>
            <a:ext cx="284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rgbClr val="0A1D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Fuente: REM</a:t>
            </a:r>
            <a:r>
              <a:rPr lang="es-MX" sz="1200" b="1" kern="1200" dirty="0">
                <a:solidFill>
                  <a:srgbClr val="0A1D21"/>
                </a:solidFill>
                <a:latin typeface="Calibri"/>
                <a:ea typeface="+mn-ea"/>
                <a:cs typeface="+mn-cs"/>
              </a:rPr>
              <a:t> </a:t>
            </a: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rgbClr val="0A1D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BS17; A 21 – Panel DSSO</a:t>
            </a:r>
            <a:endParaRPr kumimoji="0" lang="es-CL" sz="1200" b="1" i="0" u="none" strike="noStrike" kern="1200" cap="none" spc="0" normalizeH="0" baseline="0" noProof="0" dirty="0">
              <a:ln>
                <a:noFill/>
              </a:ln>
              <a:solidFill>
                <a:srgbClr val="0A1D2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03198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32060-7F8D-163A-1374-D8250C04B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12261E4F-9F29-0900-6B7C-3AB55273130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1" name="fgj.png" descr="fgj.png">
              <a:extLst>
                <a:ext uri="{FF2B5EF4-FFF2-40B4-BE49-F238E27FC236}">
                  <a16:creationId xmlns:a16="http://schemas.microsoft.com/office/drawing/2014/main" id="{BAFA0193-3333-52CD-BAB5-DB5F17C7BC7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F11E50EF-810A-B7D9-3369-E6341A08848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ED42F417-187B-EA66-4CF1-001FA4F1E61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FC992107-594A-DF2E-6BD2-B60B1481C3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31D8A26F-8B9A-7BCF-0A6E-B4AFBE1A2D5A}"/>
              </a:ext>
            </a:extLst>
          </p:cNvPr>
          <p:cNvSpPr txBox="1"/>
          <p:nvPr/>
        </p:nvSpPr>
        <p:spPr>
          <a:xfrm>
            <a:off x="1415935" y="351912"/>
            <a:ext cx="7818101" cy="38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sz="1800" dirty="0"/>
              <a:t>GESTIÓN CLÍNICA </a:t>
            </a:r>
            <a:endParaRPr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2369AD9-EB38-4D96-9A62-A11FEF319F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1" y="297873"/>
            <a:ext cx="482546" cy="48254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E2EF5B4-10EE-5BED-28EB-2760941940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03" y="954715"/>
            <a:ext cx="317677" cy="31767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F6A5CBE-ECD7-A215-EDBE-277EF2516D80}"/>
              </a:ext>
            </a:extLst>
          </p:cNvPr>
          <p:cNvSpPr txBox="1"/>
          <p:nvPr/>
        </p:nvSpPr>
        <p:spPr>
          <a:xfrm>
            <a:off x="1323108" y="949036"/>
            <a:ext cx="601403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spc="0" normalizeH="0" baseline="0" dirty="0">
                <a:ln>
                  <a:noFill/>
                </a:ln>
                <a:solidFill>
                  <a:srgbClr val="2E3192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Resultados Proceso quirúrgico y ambulatorio año, Hospital de Santa Cruz 2025 </a:t>
            </a:r>
            <a:endParaRPr kumimoji="0" lang="es-CL" sz="1200" b="1" i="0" u="none" strike="noStrike" cap="none" spc="0" normalizeH="0" baseline="0" dirty="0">
              <a:ln>
                <a:noFill/>
              </a:ln>
              <a:solidFill>
                <a:srgbClr val="2E3192"/>
              </a:solidFill>
              <a:effectLst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2F68BF1D-9F54-875D-D01A-2E58B9D0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673" y="1409713"/>
            <a:ext cx="6109473" cy="345026"/>
          </a:xfrm>
        </p:spPr>
        <p:txBody>
          <a:bodyPr>
            <a:normAutofit fontScale="90000"/>
          </a:bodyPr>
          <a:lstStyle/>
          <a:p>
            <a:r>
              <a:rPr lang="es-MX" sz="1300" b="1" dirty="0">
                <a:latin typeface="Verdana" panose="020B0604030504040204" pitchFamily="34" charset="0"/>
                <a:ea typeface="Verdana" panose="020B0604030504040204" pitchFamily="34" charset="0"/>
              </a:rPr>
              <a:t>Resultados REM Año 2025, Proceso Quirúrgico  </a:t>
            </a:r>
            <a:r>
              <a:rPr lang="es-MX" dirty="0"/>
              <a:t/>
            </a:r>
            <a:br>
              <a:rPr lang="es-MX" dirty="0"/>
            </a:b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53D5AB7-66F7-A77D-2EC6-29E17F09C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7013" y="1734525"/>
            <a:ext cx="5426228" cy="268014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225C4E4-881D-1AE0-C8B8-5673DDFCAA2B}"/>
              </a:ext>
            </a:extLst>
          </p:cNvPr>
          <p:cNvSpPr txBox="1"/>
          <p:nvPr/>
        </p:nvSpPr>
        <p:spPr>
          <a:xfrm>
            <a:off x="3443943" y="4514589"/>
            <a:ext cx="177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rgbClr val="0A1D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Fuente: REM BS17; A 21</a:t>
            </a:r>
            <a:endParaRPr kumimoji="0" lang="es-CL" sz="1200" b="1" i="0" u="none" strike="noStrike" kern="1200" cap="none" spc="0" normalizeH="0" baseline="0" noProof="0" dirty="0">
              <a:ln>
                <a:noFill/>
              </a:ln>
              <a:solidFill>
                <a:srgbClr val="0A1D2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5749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C15E1-53CF-7DAE-E936-40472E97F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54;p13" descr="Google Shape;54;p13">
            <a:extLst>
              <a:ext uri="{FF2B5EF4-FFF2-40B4-BE49-F238E27FC236}">
                <a16:creationId xmlns:a16="http://schemas.microsoft.com/office/drawing/2014/main" id="{7C51BB2D-B57A-B41D-FA5E-1546D8A4F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4226" y="-42551"/>
            <a:ext cx="9338225" cy="5252177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Google Shape;56;p13">
            <a:extLst>
              <a:ext uri="{FF2B5EF4-FFF2-40B4-BE49-F238E27FC236}">
                <a16:creationId xmlns:a16="http://schemas.microsoft.com/office/drawing/2014/main" id="{205030F9-2661-1B87-7E52-09209BD8B2AB}"/>
              </a:ext>
            </a:extLst>
          </p:cNvPr>
          <p:cNvSpPr/>
          <p:nvPr/>
        </p:nvSpPr>
        <p:spPr>
          <a:xfrm flipH="1">
            <a:off x="4317679" y="-54300"/>
            <a:ext cx="5387401" cy="5252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90" y="0"/>
                </a:lnTo>
                <a:cubicBezTo>
                  <a:pt x="20029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152B73"/>
              </a:gs>
              <a:gs pos="100000">
                <a:srgbClr val="002239"/>
              </a:gs>
            </a:gsLst>
            <a:lin ang="5400011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5" name="Google Shape;57;p13">
            <a:extLst>
              <a:ext uri="{FF2B5EF4-FFF2-40B4-BE49-F238E27FC236}">
                <a16:creationId xmlns:a16="http://schemas.microsoft.com/office/drawing/2014/main" id="{D86956B4-54C7-A4A3-E24B-FE19A65C8B41}"/>
              </a:ext>
            </a:extLst>
          </p:cNvPr>
          <p:cNvSpPr txBox="1"/>
          <p:nvPr/>
        </p:nvSpPr>
        <p:spPr>
          <a:xfrm>
            <a:off x="4559851" y="1405197"/>
            <a:ext cx="4459265" cy="627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lnSpc>
                <a:spcPct val="80000"/>
              </a:lnSpc>
              <a:defRPr sz="36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dirty="0"/>
              <a:t>Calidad </a:t>
            </a:r>
            <a:endParaRPr dirty="0"/>
          </a:p>
        </p:txBody>
      </p:sp>
      <p:pic>
        <p:nvPicPr>
          <p:cNvPr id="138" name="Imagen" descr="Imagen">
            <a:extLst>
              <a:ext uri="{FF2B5EF4-FFF2-40B4-BE49-F238E27FC236}">
                <a16:creationId xmlns:a16="http://schemas.microsoft.com/office/drawing/2014/main" id="{AA672558-D866-340E-5F33-73A4A3276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174" y="167264"/>
            <a:ext cx="149603" cy="929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54E3011-80C0-0D39-8E76-4CC10E9F69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69" y="1839224"/>
            <a:ext cx="3155029" cy="1186626"/>
          </a:xfrm>
          <a:prstGeom prst="rect">
            <a:avLst/>
          </a:prstGeom>
        </p:spPr>
      </p:pic>
      <p:graphicFrame>
        <p:nvGraphicFramePr>
          <p:cNvPr id="19" name="Objeto 18">
            <a:extLst>
              <a:ext uri="{FF2B5EF4-FFF2-40B4-BE49-F238E27FC236}">
                <a16:creationId xmlns:a16="http://schemas.microsoft.com/office/drawing/2014/main" id="{188F64AB-5675-6E9A-6D21-7E0BB486DC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696" y="3313376"/>
          <a:ext cx="1487704" cy="1390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r:id="rId6" imgW="4377619" imgH="4090868" progId="">
                  <p:embed/>
                </p:oleObj>
              </mc:Choice>
              <mc:Fallback>
                <p:oleObj r:id="rId6" imgW="4377619" imgH="4090868" progId="">
                  <p:embed/>
                  <p:pic>
                    <p:nvPicPr>
                      <p:cNvPr id="19" name="Objeto 18">
                        <a:extLst>
                          <a:ext uri="{FF2B5EF4-FFF2-40B4-BE49-F238E27FC236}">
                            <a16:creationId xmlns:a16="http://schemas.microsoft.com/office/drawing/2014/main" id="{606B797C-8D73-F75E-04B2-44D9BAAAF2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696" y="3313376"/>
                        <a:ext cx="1487704" cy="1390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264502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FB6AE-2FAE-723B-4479-E44C574BC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54;p13" descr="Google Shape;54;p13">
            <a:extLst>
              <a:ext uri="{FF2B5EF4-FFF2-40B4-BE49-F238E27FC236}">
                <a16:creationId xmlns:a16="http://schemas.microsoft.com/office/drawing/2014/main" id="{63B0912C-AE57-52DC-D8D8-80638A855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4226" y="-42551"/>
            <a:ext cx="9338225" cy="5252177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Google Shape;56;p13">
            <a:extLst>
              <a:ext uri="{FF2B5EF4-FFF2-40B4-BE49-F238E27FC236}">
                <a16:creationId xmlns:a16="http://schemas.microsoft.com/office/drawing/2014/main" id="{CB9DC536-2682-9037-019A-F6E4BE02FC54}"/>
              </a:ext>
            </a:extLst>
          </p:cNvPr>
          <p:cNvSpPr/>
          <p:nvPr/>
        </p:nvSpPr>
        <p:spPr>
          <a:xfrm flipH="1">
            <a:off x="4317679" y="-54300"/>
            <a:ext cx="5387401" cy="5252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90" y="0"/>
                </a:lnTo>
                <a:cubicBezTo>
                  <a:pt x="20029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152B73"/>
              </a:gs>
              <a:gs pos="100000">
                <a:srgbClr val="002239"/>
              </a:gs>
            </a:gsLst>
            <a:lin ang="5400011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5" name="Google Shape;57;p13">
            <a:extLst>
              <a:ext uri="{FF2B5EF4-FFF2-40B4-BE49-F238E27FC236}">
                <a16:creationId xmlns:a16="http://schemas.microsoft.com/office/drawing/2014/main" id="{FC4FC642-DE64-9367-1243-53F3B0826D24}"/>
              </a:ext>
            </a:extLst>
          </p:cNvPr>
          <p:cNvSpPr txBox="1"/>
          <p:nvPr/>
        </p:nvSpPr>
        <p:spPr>
          <a:xfrm>
            <a:off x="4559851" y="1405197"/>
            <a:ext cx="4459265" cy="1071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lnSpc>
                <a:spcPct val="80000"/>
              </a:lnSpc>
              <a:defRPr sz="36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dirty="0"/>
              <a:t>Gestión de personas</a:t>
            </a:r>
            <a:endParaRPr dirty="0"/>
          </a:p>
        </p:txBody>
      </p:sp>
      <p:pic>
        <p:nvPicPr>
          <p:cNvPr id="138" name="Imagen" descr="Imagen">
            <a:extLst>
              <a:ext uri="{FF2B5EF4-FFF2-40B4-BE49-F238E27FC236}">
                <a16:creationId xmlns:a16="http://schemas.microsoft.com/office/drawing/2014/main" id="{B86D32DD-67B1-9503-D4D4-47CA8FD52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174" y="167264"/>
            <a:ext cx="149603" cy="929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8CC5A7F-2B11-31E6-3381-FEE78A0302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69" y="1839224"/>
            <a:ext cx="3155029" cy="1186626"/>
          </a:xfrm>
          <a:prstGeom prst="rect">
            <a:avLst/>
          </a:prstGeom>
        </p:spPr>
      </p:pic>
      <p:graphicFrame>
        <p:nvGraphicFramePr>
          <p:cNvPr id="19" name="Objeto 18">
            <a:extLst>
              <a:ext uri="{FF2B5EF4-FFF2-40B4-BE49-F238E27FC236}">
                <a16:creationId xmlns:a16="http://schemas.microsoft.com/office/drawing/2014/main" id="{606B797C-8D73-F75E-04B2-44D9BAAAF2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696" y="3313376"/>
          <a:ext cx="1487704" cy="1390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r:id="rId6" imgW="4377619" imgH="4090868" progId="">
                  <p:embed/>
                </p:oleObj>
              </mc:Choice>
              <mc:Fallback>
                <p:oleObj r:id="rId6" imgW="4377619" imgH="4090868" progId="">
                  <p:embed/>
                  <p:pic>
                    <p:nvPicPr>
                      <p:cNvPr id="19" name="Objeto 1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696" y="3313376"/>
                        <a:ext cx="1487704" cy="1390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976103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7DEDB-384D-9013-774C-5583E00E2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353423B6-36EA-E5A1-5E03-A209DE8C1D3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48" name="fgj.png" descr="fgj.png">
              <a:extLst>
                <a:ext uri="{FF2B5EF4-FFF2-40B4-BE49-F238E27FC236}">
                  <a16:creationId xmlns:a16="http://schemas.microsoft.com/office/drawing/2014/main" id="{DC8E69B7-0E42-40E3-742F-3ED059EFE4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6F45E32D-A2FF-C4D7-D0D6-EE457C745DC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00F353EA-2AD1-C993-0CD4-CECF43BD361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FB621D5C-A023-20C9-6DA6-0DF5B2A9BC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421DE0C9-B740-8842-0F2E-0409DA59F333}"/>
              </a:ext>
            </a:extLst>
          </p:cNvPr>
          <p:cNvSpPr txBox="1"/>
          <p:nvPr/>
        </p:nvSpPr>
        <p:spPr>
          <a:xfrm>
            <a:off x="1457499" y="461510"/>
            <a:ext cx="7818101" cy="38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sz="1800" dirty="0"/>
              <a:t>ACREDITACIÓN</a:t>
            </a:r>
            <a:endParaRPr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2A039F1-4F16-A29C-6862-BB5DE4AF51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09" y="351457"/>
            <a:ext cx="554509" cy="55450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6B7F8A5-9007-D759-2DEC-7AE78322F2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27" y="461510"/>
            <a:ext cx="3969328" cy="227476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9832175-D4E0-92AF-BD8D-AA63AF4C35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15" y="2784570"/>
            <a:ext cx="1441740" cy="2032318"/>
          </a:xfrm>
          <a:prstGeom prst="rect">
            <a:avLst/>
          </a:prstGeom>
        </p:spPr>
      </p:pic>
      <p:sp>
        <p:nvSpPr>
          <p:cNvPr id="12" name="Google Shape;98;p18">
            <a:extLst>
              <a:ext uri="{FF2B5EF4-FFF2-40B4-BE49-F238E27FC236}">
                <a16:creationId xmlns:a16="http://schemas.microsoft.com/office/drawing/2014/main" id="{31A1D444-1ECA-C789-EA27-507546591410}"/>
              </a:ext>
            </a:extLst>
          </p:cNvPr>
          <p:cNvSpPr txBox="1"/>
          <p:nvPr/>
        </p:nvSpPr>
        <p:spPr>
          <a:xfrm>
            <a:off x="1087582" y="800713"/>
            <a:ext cx="3713018" cy="426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 fontScale="40000" lnSpcReduction="20000"/>
          </a:bodyPr>
          <a:lstStyle/>
          <a:p>
            <a:pPr marL="171450" indent="-171450" algn="just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algn="just">
              <a:lnSpc>
                <a:spcPct val="170000"/>
              </a:lnSpc>
            </a:pPr>
            <a:endParaRPr lang="es-CL" dirty="0"/>
          </a:p>
          <a:p>
            <a:pPr algn="just">
              <a:lnSpc>
                <a:spcPct val="170000"/>
              </a:lnSpc>
            </a:pPr>
            <a:r>
              <a:rPr lang="es-CL" sz="2000" b="1" dirty="0">
                <a:solidFill>
                  <a:srgbClr val="2E31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el mes de noviembre de 2025, se realiza el tercer proceso de acreditación institucional, demostrando una vez más su compromiso permanente con la calidad y seguridad de la atención entregada a nuestros usuarios.</a:t>
            </a:r>
          </a:p>
          <a:p>
            <a:pPr algn="just">
              <a:lnSpc>
                <a:spcPct val="170000"/>
              </a:lnSpc>
            </a:pPr>
            <a:endParaRPr lang="es-CL" sz="2000" b="1" dirty="0">
              <a:solidFill>
                <a:srgbClr val="2E319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lnSpc>
                <a:spcPct val="170000"/>
              </a:lnSpc>
            </a:pPr>
            <a:r>
              <a:rPr lang="es-CL" sz="2000" b="1" dirty="0">
                <a:solidFill>
                  <a:srgbClr val="2E31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través de la Resolución Exenta IP N°3363 de la Superintendencia de Salud,  se formaliza la mantención del Hospital de Santa Cruz en el Registro de Prestadores Institucionales de Salud Acreditados.</a:t>
            </a:r>
          </a:p>
          <a:p>
            <a:pPr algn="just">
              <a:lnSpc>
                <a:spcPct val="170000"/>
              </a:lnSpc>
            </a:pPr>
            <a:endParaRPr lang="es-CL" sz="2000" b="1" dirty="0">
              <a:solidFill>
                <a:srgbClr val="2E319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lnSpc>
                <a:spcPct val="170000"/>
              </a:lnSpc>
            </a:pPr>
            <a:r>
              <a:rPr lang="es-CL" sz="2000" b="1" dirty="0">
                <a:solidFill>
                  <a:srgbClr val="2E31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Este proceso evidencia el cumplimiento del 100% de las características obligatorias y del 99% del total de las características evaluadas, superando ampliamente el estándar exigido para la acreditación</a:t>
            </a:r>
            <a:r>
              <a:rPr lang="es-CL" sz="1600" b="1" dirty="0">
                <a:solidFill>
                  <a:srgbClr val="2E31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/>
            <a:endParaRPr lang="es-CL" dirty="0"/>
          </a:p>
          <a:p>
            <a:pPr algn="just">
              <a:lnSpc>
                <a:spcPct val="170000"/>
              </a:lnSpc>
            </a:pPr>
            <a:r>
              <a:rPr lang="es-CL" sz="2000" b="1" dirty="0">
                <a:solidFill>
                  <a:srgbClr val="2139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obtención de esta tercera acreditación consecutiva constituye un reconocimiento al trabajo, compromiso y dedicación de los funcionarios del Hospital Santa Cruz, reafirmando su misión de brindar una atención segura, oportuna, humanizada y de excelencia a la comunidad</a:t>
            </a:r>
            <a:r>
              <a:rPr lang="es-CL" sz="1700" b="1" dirty="0">
                <a:solidFill>
                  <a:srgbClr val="2139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b="1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1A5C9A5-4216-553D-0A01-5EC7C3CA8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3" y="1066874"/>
            <a:ext cx="316110" cy="31752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B56CF0F-48E1-0CA5-437C-897F416E12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1919" y="2937164"/>
            <a:ext cx="1903899" cy="174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39025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54;p13" descr="Google Shape;54;p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4226" y="-42551"/>
            <a:ext cx="9338225" cy="5252177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Google Shape;56;p13"/>
          <p:cNvSpPr/>
          <p:nvPr/>
        </p:nvSpPr>
        <p:spPr>
          <a:xfrm flipH="1">
            <a:off x="4317679" y="-54300"/>
            <a:ext cx="5387401" cy="5252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90" y="0"/>
                </a:lnTo>
                <a:cubicBezTo>
                  <a:pt x="20029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152B73"/>
              </a:gs>
              <a:gs pos="100000">
                <a:srgbClr val="002239"/>
              </a:gs>
            </a:gsLst>
            <a:lin ang="5400011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3" name="Google Shape;57;p13"/>
          <p:cNvSpPr txBox="1"/>
          <p:nvPr/>
        </p:nvSpPr>
        <p:spPr>
          <a:xfrm>
            <a:off x="4559851" y="2031497"/>
            <a:ext cx="4459265" cy="741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lnSpc>
                <a:spcPct val="80000"/>
              </a:lnSpc>
              <a:defRPr sz="36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 err="1"/>
              <a:t>Desafíos</a:t>
            </a:r>
            <a:endParaRPr dirty="0"/>
          </a:p>
        </p:txBody>
      </p:sp>
      <p:pic>
        <p:nvPicPr>
          <p:cNvPr id="146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174" y="167264"/>
            <a:ext cx="149603" cy="929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5D78BA8-BD47-2F14-391C-EE3FA544F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69" y="1839224"/>
            <a:ext cx="3155029" cy="1186626"/>
          </a:xfrm>
          <a:prstGeom prst="rect">
            <a:avLst/>
          </a:prstGeom>
        </p:spPr>
      </p:pic>
      <p:graphicFrame>
        <p:nvGraphicFramePr>
          <p:cNvPr id="21" name="Objeto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9698515"/>
              </p:ext>
            </p:extLst>
          </p:nvPr>
        </p:nvGraphicFramePr>
        <p:xfrm>
          <a:off x="6096696" y="3313376"/>
          <a:ext cx="1487704" cy="1390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r:id="rId6" imgW="4377619" imgH="4090868" progId="">
                  <p:embed/>
                </p:oleObj>
              </mc:Choice>
              <mc:Fallback>
                <p:oleObj r:id="rId6" imgW="4377619" imgH="4090868" progId="">
                  <p:embed/>
                  <p:pic>
                    <p:nvPicPr>
                      <p:cNvPr id="19" name="Objeto 1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696" y="3313376"/>
                        <a:ext cx="1487704" cy="1390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1C658-B9F7-D022-567F-2385339A9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1BF2AE5F-B985-589F-62D0-92F9A619582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8" name="fgj.png" descr="fgj.png">
              <a:extLst>
                <a:ext uri="{FF2B5EF4-FFF2-40B4-BE49-F238E27FC236}">
                  <a16:creationId xmlns:a16="http://schemas.microsoft.com/office/drawing/2014/main" id="{E4E6709D-90BA-1E7E-93BF-76B365E0351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3BC9ADDA-621D-08B8-B38A-0F7A3A0C6E0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40E072BA-7935-EFD7-DB6B-06054E784F5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23" name="Imagen 22">
                <a:extLst>
                  <a:ext uri="{FF2B5EF4-FFF2-40B4-BE49-F238E27FC236}">
                    <a16:creationId xmlns:a16="http://schemas.microsoft.com/office/drawing/2014/main" id="{74133D08-2255-A423-EF53-6B355B60CE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C375C61A-09FB-90E8-8717-0D74FB244DBB}"/>
              </a:ext>
            </a:extLst>
          </p:cNvPr>
          <p:cNvSpPr txBox="1"/>
          <p:nvPr/>
        </p:nvSpPr>
        <p:spPr>
          <a:xfrm>
            <a:off x="1991696" y="433498"/>
            <a:ext cx="7260189" cy="38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dirty="0"/>
              <a:t> DESAFÍOS</a:t>
            </a:r>
            <a:endParaRPr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7D64D83-81DA-18F9-81E0-2903E9ABD8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04" y="274331"/>
            <a:ext cx="438671" cy="547368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D206F4D3-7037-51C9-66D5-BA6E76A7A4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73" y="274331"/>
            <a:ext cx="685611" cy="547368"/>
          </a:xfrm>
          <a:prstGeom prst="rect">
            <a:avLst/>
          </a:prstGeom>
        </p:spPr>
      </p:pic>
      <p:sp>
        <p:nvSpPr>
          <p:cNvPr id="2" name="Google Shape;98;p18">
            <a:extLst>
              <a:ext uri="{FF2B5EF4-FFF2-40B4-BE49-F238E27FC236}">
                <a16:creationId xmlns:a16="http://schemas.microsoft.com/office/drawing/2014/main" id="{0D190B09-25E5-4198-C14A-C04EF4913773}"/>
              </a:ext>
            </a:extLst>
          </p:cNvPr>
          <p:cNvSpPr txBox="1"/>
          <p:nvPr/>
        </p:nvSpPr>
        <p:spPr>
          <a:xfrm>
            <a:off x="1332827" y="1116806"/>
            <a:ext cx="4285191" cy="3330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sz="1100" b="1" dirty="0"/>
              <a:t>Fortalecimiento de la salud funcionaria.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100" b="1" dirty="0"/>
          </a:p>
          <a:p>
            <a:pPr>
              <a:lnSpc>
                <a:spcPct val="17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sz="1100" b="1" dirty="0"/>
              <a:t>Excelencia en la Resolución clínica, priorizando la resolución de lista de espera, cáncer y GES.</a:t>
            </a:r>
          </a:p>
          <a:p>
            <a:pPr>
              <a:lnSpc>
                <a:spcPct val="17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sz="1100" b="1" dirty="0"/>
              <a:t>Mantener un alto estándar administrativo que incluya balance financiero y proceso de auditoria.</a:t>
            </a:r>
          </a:p>
          <a:p>
            <a:pPr>
              <a:lnSpc>
                <a:spcPct val="17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sz="1100" b="1" dirty="0"/>
              <a:t>Avanzar en la humanización en la atención. </a:t>
            </a:r>
          </a:p>
          <a:p>
            <a:pPr>
              <a:lnSpc>
                <a:spcPct val="17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1100" b="1" dirty="0"/>
          </a:p>
          <a:p>
            <a:pPr>
              <a:lnSpc>
                <a:spcPct val="17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sz="1100" b="1" dirty="0"/>
              <a:t>Aumentar nuestros estándares de calidad respecto a los cuidados.</a:t>
            </a:r>
          </a:p>
          <a:p>
            <a:pPr>
              <a:lnSpc>
                <a:spcPct val="17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sz="1100" b="1" dirty="0"/>
              <a:t>Trabajo con la comunidad y desarrollo territorial.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b="1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BC7810F-4DF9-B7E0-D1F1-4117EFA9BB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37" y="1096030"/>
            <a:ext cx="335190" cy="34111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5852D29-EFB0-9590-2540-BAA3258669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37" y="1586126"/>
            <a:ext cx="335190" cy="3411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5536A7E-1373-D2F5-6966-C65191663E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60" y="2124221"/>
            <a:ext cx="335190" cy="34111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C1EDAD7-10A2-C077-2D4F-E1CD3686FD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06" y="2662316"/>
            <a:ext cx="335190" cy="34111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2692ACB-08B9-B852-82AD-A3A9E7A3A8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06" y="3120074"/>
            <a:ext cx="335190" cy="34111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7C7B802-D8A5-69F6-8DB2-CFEB85E6E8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06" y="3738506"/>
            <a:ext cx="335190" cy="34111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F626B5F-F260-42D3-0652-EF505D9E19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3" y="1235496"/>
            <a:ext cx="2972831" cy="198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86592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4;p13" descr="Google Shape;54;p13">
            <a:extLst>
              <a:ext uri="{FF2B5EF4-FFF2-40B4-BE49-F238E27FC236}">
                <a16:creationId xmlns:a16="http://schemas.microsoft.com/office/drawing/2014/main" id="{9B069929-F6AC-3F4E-6592-A0CECBE43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226" y="-42551"/>
            <a:ext cx="9338225" cy="5252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8BAF985-D4C0-4085-8233-257E86D4E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71" y="1738062"/>
            <a:ext cx="4433258" cy="16673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6E005-0F17-7442-8F26-9FBCFB794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64D6332B-0AEC-AD6E-046E-AF299211627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1" name="fgj.png" descr="fgj.png">
              <a:extLst>
                <a:ext uri="{FF2B5EF4-FFF2-40B4-BE49-F238E27FC236}">
                  <a16:creationId xmlns:a16="http://schemas.microsoft.com/office/drawing/2014/main" id="{F8B8EF13-7011-AA20-A55C-195B3F21A54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249CAF9-6F5F-077D-6F4D-4BAA48E8699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5C162E7A-1F9A-46CA-082E-A748FE661F8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82E941A2-EFD7-DB15-8538-7AA99E6C01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4647036D-A62B-1790-BB30-277AD6E8C522}"/>
              </a:ext>
            </a:extLst>
          </p:cNvPr>
          <p:cNvSpPr txBox="1"/>
          <p:nvPr/>
        </p:nvSpPr>
        <p:spPr>
          <a:xfrm>
            <a:off x="1415935" y="351912"/>
            <a:ext cx="7818101" cy="38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sz="1800" dirty="0"/>
              <a:t>DOTACIÓN</a:t>
            </a:r>
            <a:endParaRPr sz="1800" dirty="0"/>
          </a:p>
        </p:txBody>
      </p:sp>
      <p:pic>
        <p:nvPicPr>
          <p:cNvPr id="4" name="object 8">
            <a:extLst>
              <a:ext uri="{FF2B5EF4-FFF2-40B4-BE49-F238E27FC236}">
                <a16:creationId xmlns:a16="http://schemas.microsoft.com/office/drawing/2014/main" id="{32F5154E-5AEE-90FD-BD8E-A05FBAA2F12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1872" y="1188853"/>
            <a:ext cx="2383751" cy="2326386"/>
          </a:xfrm>
          <a:prstGeom prst="rect">
            <a:avLst/>
          </a:prstGeom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98BAEF37-D0F8-525E-1DEC-D38CBF138A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759100"/>
              </p:ext>
            </p:extLst>
          </p:nvPr>
        </p:nvGraphicFramePr>
        <p:xfrm>
          <a:off x="3207327" y="1139676"/>
          <a:ext cx="5590305" cy="3134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061">
                  <a:extLst>
                    <a:ext uri="{9D8B030D-6E8A-4147-A177-3AD203B41FA5}">
                      <a16:colId xmlns:a16="http://schemas.microsoft.com/office/drawing/2014/main" val="416509922"/>
                    </a:ext>
                  </a:extLst>
                </a:gridCol>
                <a:gridCol w="1118061">
                  <a:extLst>
                    <a:ext uri="{9D8B030D-6E8A-4147-A177-3AD203B41FA5}">
                      <a16:colId xmlns:a16="http://schemas.microsoft.com/office/drawing/2014/main" val="309341576"/>
                    </a:ext>
                  </a:extLst>
                </a:gridCol>
                <a:gridCol w="1118061">
                  <a:extLst>
                    <a:ext uri="{9D8B030D-6E8A-4147-A177-3AD203B41FA5}">
                      <a16:colId xmlns:a16="http://schemas.microsoft.com/office/drawing/2014/main" val="2114293565"/>
                    </a:ext>
                  </a:extLst>
                </a:gridCol>
                <a:gridCol w="1118061">
                  <a:extLst>
                    <a:ext uri="{9D8B030D-6E8A-4147-A177-3AD203B41FA5}">
                      <a16:colId xmlns:a16="http://schemas.microsoft.com/office/drawing/2014/main" val="1250559545"/>
                    </a:ext>
                  </a:extLst>
                </a:gridCol>
                <a:gridCol w="1118061">
                  <a:extLst>
                    <a:ext uri="{9D8B030D-6E8A-4147-A177-3AD203B41FA5}">
                      <a16:colId xmlns:a16="http://schemas.microsoft.com/office/drawing/2014/main" val="29641266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9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Estamentos </a:t>
                      </a:r>
                      <a:endParaRPr lang="es-CL" sz="9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Ley 15.076</a:t>
                      </a:r>
                      <a:endParaRPr lang="es-CL" sz="9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1" dirty="0">
                          <a:solidFill>
                            <a:srgbClr val="2E3192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Ley 18.834</a:t>
                      </a:r>
                      <a:endParaRPr lang="es-CL" sz="900" b="1" dirty="0">
                        <a:solidFill>
                          <a:srgbClr val="2E319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1" dirty="0">
                          <a:solidFill>
                            <a:srgbClr val="2E3192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Ley 19.664</a:t>
                      </a:r>
                      <a:endParaRPr lang="es-CL" sz="900" b="1" dirty="0">
                        <a:solidFill>
                          <a:srgbClr val="2E319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1" dirty="0">
                          <a:solidFill>
                            <a:srgbClr val="2E3192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 General </a:t>
                      </a:r>
                      <a:endParaRPr lang="es-CL" sz="900" b="1" dirty="0">
                        <a:solidFill>
                          <a:srgbClr val="2E319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469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S" sz="900" b="1" dirty="0">
                          <a:solidFill>
                            <a:srgbClr val="213992"/>
                          </a:solidFill>
                        </a:rPr>
                        <a:t>Administrativos</a:t>
                      </a:r>
                      <a:endParaRPr lang="es-CL" sz="900" b="1" dirty="0">
                        <a:solidFill>
                          <a:srgbClr val="21399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1100" b="1" dirty="0">
                        <a:solidFill>
                          <a:srgbClr val="21399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b="1" i="0" u="none" strike="noStrike" cap="none" spc="0" baseline="0" dirty="0">
                          <a:solidFill>
                            <a:srgbClr val="213992"/>
                          </a:solidFill>
                          <a:effectLst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 77</a:t>
                      </a:r>
                      <a:endParaRPr lang="es-CL" sz="1100" b="1" dirty="0">
                        <a:solidFill>
                          <a:srgbClr val="21399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1100" b="1">
                        <a:solidFill>
                          <a:srgbClr val="21399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="1" dirty="0">
                          <a:solidFill>
                            <a:srgbClr val="2E3192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77</a:t>
                      </a:r>
                      <a:endParaRPr lang="es-CL" sz="1100" b="1" dirty="0">
                        <a:solidFill>
                          <a:srgbClr val="2E319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817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S" sz="900" b="1" dirty="0">
                          <a:solidFill>
                            <a:srgbClr val="213992"/>
                          </a:solidFill>
                        </a:rPr>
                        <a:t>Auxiliares</a:t>
                      </a:r>
                      <a:endParaRPr lang="es-CL" sz="900" b="1" dirty="0">
                        <a:solidFill>
                          <a:srgbClr val="21399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1100" b="1" dirty="0">
                        <a:solidFill>
                          <a:srgbClr val="21399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dirty="0">
                          <a:solidFill>
                            <a:srgbClr val="21399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s-CL" sz="1100" b="1" dirty="0">
                        <a:solidFill>
                          <a:srgbClr val="2139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="1" dirty="0">
                          <a:solidFill>
                            <a:srgbClr val="2E3192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63</a:t>
                      </a:r>
                      <a:endParaRPr lang="es-CL" sz="1100" b="1" dirty="0">
                        <a:solidFill>
                          <a:srgbClr val="2E319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118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S" sz="900" b="1" dirty="0">
                          <a:solidFill>
                            <a:srgbClr val="213992"/>
                          </a:solidFill>
                        </a:rPr>
                        <a:t>Químico/a farmacéutico</a:t>
                      </a:r>
                      <a:endParaRPr lang="es-CL" sz="900" b="1" dirty="0">
                        <a:solidFill>
                          <a:srgbClr val="21399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1100" b="1" dirty="0">
                        <a:solidFill>
                          <a:srgbClr val="21399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1100" b="1" dirty="0">
                        <a:solidFill>
                          <a:srgbClr val="21399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dirty="0">
                          <a:solidFill>
                            <a:srgbClr val="21399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ES" sz="1100" b="1" dirty="0">
                          <a:solidFill>
                            <a:srgbClr val="2E319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es-CL" sz="1100" b="1" dirty="0">
                        <a:solidFill>
                          <a:srgbClr val="2E31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4474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S" sz="900" b="1" dirty="0">
                          <a:solidFill>
                            <a:srgbClr val="213992"/>
                          </a:solidFill>
                        </a:rPr>
                        <a:t>Médicos/as</a:t>
                      </a:r>
                      <a:endParaRPr lang="es-CL" sz="900" b="1" dirty="0">
                        <a:solidFill>
                          <a:srgbClr val="21399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b="1" i="0" u="none" strike="noStrike" cap="none" spc="0" baseline="0" dirty="0">
                          <a:solidFill>
                            <a:srgbClr val="213992"/>
                          </a:solidFill>
                          <a:effectLst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40</a:t>
                      </a:r>
                      <a:endParaRPr lang="es-CL" sz="1100" b="1" dirty="0">
                        <a:solidFill>
                          <a:srgbClr val="21399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1100" b="1" dirty="0">
                        <a:solidFill>
                          <a:srgbClr val="21399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dirty="0">
                          <a:solidFill>
                            <a:srgbClr val="21399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ES" sz="1100" b="1" dirty="0">
                          <a:solidFill>
                            <a:srgbClr val="2E319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107</a:t>
                      </a:r>
                      <a:endParaRPr lang="es-CL" sz="1100" b="1" dirty="0">
                        <a:solidFill>
                          <a:srgbClr val="2E31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3323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S" sz="900" b="1" dirty="0">
                          <a:solidFill>
                            <a:srgbClr val="213992"/>
                          </a:solidFill>
                        </a:rPr>
                        <a:t>Odontólogos /as</a:t>
                      </a:r>
                      <a:endParaRPr lang="es-CL" sz="900" b="1" dirty="0">
                        <a:solidFill>
                          <a:srgbClr val="21399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1100" b="1" dirty="0">
                        <a:solidFill>
                          <a:srgbClr val="21399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1100" b="1" dirty="0">
                        <a:solidFill>
                          <a:srgbClr val="21399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100" b="1" i="0" u="none" strike="noStrike" cap="none" spc="0" baseline="0" dirty="0">
                        <a:solidFill>
                          <a:srgbClr val="213992"/>
                        </a:solidFill>
                        <a:effectLst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  <a:p>
                      <a:pPr algn="ctr"/>
                      <a:r>
                        <a:rPr lang="es-CL" sz="1100" b="1" i="0" u="none" strike="noStrike" cap="none" spc="0" baseline="0" dirty="0">
                          <a:solidFill>
                            <a:srgbClr val="213992"/>
                          </a:solidFill>
                          <a:effectLst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11</a:t>
                      </a:r>
                      <a:endParaRPr lang="es-CL" sz="1100" b="1" dirty="0">
                        <a:solidFill>
                          <a:srgbClr val="21399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b="1" dirty="0">
                        <a:solidFill>
                          <a:srgbClr val="2E319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s-ES" sz="1100" b="1" dirty="0">
                          <a:solidFill>
                            <a:srgbClr val="2E3192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</a:t>
                      </a:r>
                      <a:endParaRPr lang="es-CL" sz="1100" b="1" dirty="0">
                        <a:solidFill>
                          <a:srgbClr val="2E319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138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S" sz="900" b="1" dirty="0">
                          <a:solidFill>
                            <a:srgbClr val="213992"/>
                          </a:solidFill>
                        </a:rPr>
                        <a:t>Profesionales</a:t>
                      </a:r>
                      <a:endParaRPr lang="es-CL" sz="900" b="1" dirty="0">
                        <a:solidFill>
                          <a:srgbClr val="21399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1100" b="1" dirty="0">
                        <a:solidFill>
                          <a:srgbClr val="21399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dirty="0">
                          <a:solidFill>
                            <a:srgbClr val="21399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s-CL" sz="1100" b="1" dirty="0">
                        <a:solidFill>
                          <a:srgbClr val="2139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s-ES" sz="1100" b="1" dirty="0">
                        <a:solidFill>
                          <a:srgbClr val="2E319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s-ES" sz="1100" b="1" dirty="0">
                          <a:solidFill>
                            <a:srgbClr val="2E3192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213</a:t>
                      </a:r>
                      <a:endParaRPr lang="es-CL" sz="1100" b="1" dirty="0">
                        <a:solidFill>
                          <a:srgbClr val="2E319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2803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S" sz="900" b="1" dirty="0">
                          <a:solidFill>
                            <a:srgbClr val="213992"/>
                          </a:solidFill>
                        </a:rPr>
                        <a:t>Técnicos </a:t>
                      </a:r>
                      <a:endParaRPr lang="es-CL" sz="900" b="1" dirty="0">
                        <a:solidFill>
                          <a:srgbClr val="21399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1100" b="1" dirty="0">
                        <a:solidFill>
                          <a:srgbClr val="21399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dirty="0">
                          <a:solidFill>
                            <a:srgbClr val="21399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s-CL" sz="1100" b="1" dirty="0">
                        <a:solidFill>
                          <a:srgbClr val="2139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s-ES" sz="1100" b="1" dirty="0">
                        <a:solidFill>
                          <a:srgbClr val="2E319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s-ES" sz="1100" b="1" dirty="0">
                          <a:solidFill>
                            <a:srgbClr val="2E3192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233</a:t>
                      </a:r>
                      <a:endParaRPr lang="es-CL" sz="1100" b="1" dirty="0">
                        <a:solidFill>
                          <a:srgbClr val="2E319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147560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630CC244-0824-FB94-725B-502BF62E07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72" y="255082"/>
            <a:ext cx="528963" cy="581859"/>
          </a:xfrm>
          <a:prstGeom prst="rect">
            <a:avLst/>
          </a:prstGeom>
        </p:spPr>
      </p:pic>
      <p:sp>
        <p:nvSpPr>
          <p:cNvPr id="3" name="object 12">
            <a:extLst>
              <a:ext uri="{FF2B5EF4-FFF2-40B4-BE49-F238E27FC236}">
                <a16:creationId xmlns:a16="http://schemas.microsoft.com/office/drawing/2014/main" id="{72D38761-3364-D63C-EA27-431A8AA6DA49}"/>
              </a:ext>
            </a:extLst>
          </p:cNvPr>
          <p:cNvSpPr txBox="1"/>
          <p:nvPr/>
        </p:nvSpPr>
        <p:spPr>
          <a:xfrm>
            <a:off x="886972" y="1878612"/>
            <a:ext cx="1828795" cy="631583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R="46355" algn="ctr">
              <a:lnSpc>
                <a:spcPct val="100000"/>
              </a:lnSpc>
              <a:spcBef>
                <a:spcPts val="1165"/>
              </a:spcBef>
            </a:pPr>
            <a:r>
              <a:rPr b="1" spc="-25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7</a:t>
            </a:r>
            <a:r>
              <a:rPr lang="es-ES" b="1" spc="-25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07</a:t>
            </a:r>
            <a:endParaRPr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25"/>
              </a:spcBef>
            </a:pPr>
            <a:r>
              <a:rPr b="1" spc="-1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FUNCIONARIOS</a:t>
            </a:r>
            <a:endParaRPr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639274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F26D5-BD09-DC05-3CD1-AE9C4596E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12B87E67-B3E4-5476-A349-E231A73BC3F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1" name="fgj.png" descr="fgj.png">
              <a:extLst>
                <a:ext uri="{FF2B5EF4-FFF2-40B4-BE49-F238E27FC236}">
                  <a16:creationId xmlns:a16="http://schemas.microsoft.com/office/drawing/2014/main" id="{DE52A10C-421E-CF18-9DF9-D7A946B2308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D58D3502-99C0-965A-C1EB-3514BA0B277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8E203436-B35C-D704-F878-F470A8ABD17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F5EEF64B-4499-64D6-6994-BA5EA32016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78BF697F-A6D6-16AF-F8DF-D4212128407F}"/>
              </a:ext>
            </a:extLst>
          </p:cNvPr>
          <p:cNvSpPr txBox="1"/>
          <p:nvPr/>
        </p:nvSpPr>
        <p:spPr>
          <a:xfrm>
            <a:off x="2115590" y="375736"/>
            <a:ext cx="4659283" cy="38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sz="1800" dirty="0"/>
              <a:t>SALUD FUNCIONARIA </a:t>
            </a:r>
            <a:endParaRPr sz="18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C46103F-6ECD-E978-DFC6-43D76219E8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72" y="255082"/>
            <a:ext cx="528963" cy="58185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4530EFF-4C85-39BA-2A89-80110437D1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188" y="255082"/>
            <a:ext cx="466313" cy="581859"/>
          </a:xfrm>
          <a:prstGeom prst="rect">
            <a:avLst/>
          </a:prstGeom>
        </p:spPr>
      </p:pic>
      <p:sp>
        <p:nvSpPr>
          <p:cNvPr id="3" name="Google Shape;98;p18">
            <a:extLst>
              <a:ext uri="{FF2B5EF4-FFF2-40B4-BE49-F238E27FC236}">
                <a16:creationId xmlns:a16="http://schemas.microsoft.com/office/drawing/2014/main" id="{157ED203-BD26-E821-F256-769349B2060E}"/>
              </a:ext>
            </a:extLst>
          </p:cNvPr>
          <p:cNvSpPr txBox="1"/>
          <p:nvPr/>
        </p:nvSpPr>
        <p:spPr>
          <a:xfrm>
            <a:off x="1083444" y="1297801"/>
            <a:ext cx="4229774" cy="440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sz="1200" b="1" dirty="0"/>
              <a:t>Reducción ausentismo laboral año 2024 v/s 2025 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4800" b="1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4800" b="1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4800" b="1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b="1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1679CD-F75B-D706-358D-FAFED8E05F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3" y="1297801"/>
            <a:ext cx="302071" cy="30342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15B7E19-8ECA-D5AB-616B-C8FA919479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1494" y="470504"/>
            <a:ext cx="1458123" cy="194416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A564A19-88BB-0BFE-F0BE-6C2B319951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7529" y="477432"/>
            <a:ext cx="1458123" cy="1944163"/>
          </a:xfrm>
          <a:prstGeom prst="rect">
            <a:avLst/>
          </a:prstGeom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B43BEF9C-79C8-6384-522C-F7D0C71F52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47143"/>
              </p:ext>
            </p:extLst>
          </p:nvPr>
        </p:nvGraphicFramePr>
        <p:xfrm>
          <a:off x="1083444" y="1889069"/>
          <a:ext cx="3782274" cy="767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0758">
                  <a:extLst>
                    <a:ext uri="{9D8B030D-6E8A-4147-A177-3AD203B41FA5}">
                      <a16:colId xmlns:a16="http://schemas.microsoft.com/office/drawing/2014/main" val="2954959251"/>
                    </a:ext>
                  </a:extLst>
                </a:gridCol>
                <a:gridCol w="1260758">
                  <a:extLst>
                    <a:ext uri="{9D8B030D-6E8A-4147-A177-3AD203B41FA5}">
                      <a16:colId xmlns:a16="http://schemas.microsoft.com/office/drawing/2014/main" val="3335936895"/>
                    </a:ext>
                  </a:extLst>
                </a:gridCol>
                <a:gridCol w="1260758">
                  <a:extLst>
                    <a:ext uri="{9D8B030D-6E8A-4147-A177-3AD203B41FA5}">
                      <a16:colId xmlns:a16="http://schemas.microsoft.com/office/drawing/2014/main" val="3967239411"/>
                    </a:ext>
                  </a:extLst>
                </a:gridCol>
              </a:tblGrid>
              <a:tr h="124424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Enero –Octubre 2024</a:t>
                      </a:r>
                      <a:endParaRPr lang="es-CL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Enero- Octubre 2025</a:t>
                      </a:r>
                      <a:endParaRPr lang="es-CL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Disminución días</a:t>
                      </a:r>
                      <a:endParaRPr lang="es-CL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9793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31.1</a:t>
                      </a:r>
                      <a:endParaRPr lang="es-CL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24.4</a:t>
                      </a:r>
                      <a:endParaRPr lang="es-CL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6.7</a:t>
                      </a:r>
                      <a:endParaRPr lang="es-CL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814752"/>
                  </a:ext>
                </a:extLst>
              </a:tr>
            </a:tbl>
          </a:graphicData>
        </a:graphic>
      </p:graphicFrame>
      <p:pic>
        <p:nvPicPr>
          <p:cNvPr id="8" name="Marcador de contenido 11">
            <a:extLst>
              <a:ext uri="{FF2B5EF4-FFF2-40B4-BE49-F238E27FC236}">
                <a16:creationId xmlns:a16="http://schemas.microsoft.com/office/drawing/2014/main" id="{A2C6A5EF-6EE0-04CE-E371-20AFD74193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3502" y="2984588"/>
            <a:ext cx="1612771" cy="178317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DED03D4-3CD7-4753-0938-149D282E41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6273" y="2984588"/>
            <a:ext cx="1517071" cy="179833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2816CCE-D305-A310-8CEA-7AB82425D3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3345" y="2984588"/>
            <a:ext cx="1364674" cy="18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08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BC05D-834A-7ABE-8C66-642593819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8DC0C0A2-2D4C-D5E9-DD2B-CD30069B54E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1" name="fgj.png" descr="fgj.png">
              <a:extLst>
                <a:ext uri="{FF2B5EF4-FFF2-40B4-BE49-F238E27FC236}">
                  <a16:creationId xmlns:a16="http://schemas.microsoft.com/office/drawing/2014/main" id="{D47B2B51-FA28-9CA5-1264-E34A1F7D2C3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0B620635-0BCB-19A8-44F7-CC14D2C2B99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6FB824AD-2EEC-4BCD-E715-1642A895CD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95FB221A-3DB5-0550-80F7-D11745B77F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316F55C9-1935-6D8B-67EE-940C42DACF92}"/>
              </a:ext>
            </a:extLst>
          </p:cNvPr>
          <p:cNvSpPr txBox="1"/>
          <p:nvPr/>
        </p:nvSpPr>
        <p:spPr>
          <a:xfrm>
            <a:off x="2115590" y="375736"/>
            <a:ext cx="4659283" cy="38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sz="1800" dirty="0"/>
              <a:t>SALUD FUNCIONARIA </a:t>
            </a:r>
            <a:endParaRPr sz="18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2AEC79B-F788-5BCD-9F68-F2F6BF24CC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72" y="255082"/>
            <a:ext cx="528963" cy="58185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6AD7837-1F25-A2CC-A5EC-9CA0419414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188" y="255082"/>
            <a:ext cx="466313" cy="58185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AC9CD2E-2E81-6635-A34A-50522AF58F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69" y="1402580"/>
            <a:ext cx="3346233" cy="143102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0367302-ED7D-73D5-8A53-A608BBEA5A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69" y="2833603"/>
            <a:ext cx="3346232" cy="1308914"/>
          </a:xfrm>
          <a:prstGeom prst="rect">
            <a:avLst/>
          </a:prstGeom>
        </p:spPr>
      </p:pic>
      <p:sp>
        <p:nvSpPr>
          <p:cNvPr id="3" name="Google Shape;98;p18">
            <a:extLst>
              <a:ext uri="{FF2B5EF4-FFF2-40B4-BE49-F238E27FC236}">
                <a16:creationId xmlns:a16="http://schemas.microsoft.com/office/drawing/2014/main" id="{B8605CBC-78AE-4EBD-A2AD-7A3D7751EDBC}"/>
              </a:ext>
            </a:extLst>
          </p:cNvPr>
          <p:cNvSpPr txBox="1"/>
          <p:nvPr/>
        </p:nvSpPr>
        <p:spPr>
          <a:xfrm>
            <a:off x="4698141" y="1932777"/>
            <a:ext cx="3834918" cy="71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b="1" dirty="0"/>
              <a:t>Mejoramiento de espacios de trabajo para funcionarios en beneficio de la atención de nuestros usuarios.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b="1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69405AD-5FAC-143D-56F6-E4CA565EB4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564" y="1932777"/>
            <a:ext cx="302071" cy="3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2631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8DE3C-6087-4083-102E-AFAE21EF6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54;p13" descr="Google Shape;54;p13">
            <a:extLst>
              <a:ext uri="{FF2B5EF4-FFF2-40B4-BE49-F238E27FC236}">
                <a16:creationId xmlns:a16="http://schemas.microsoft.com/office/drawing/2014/main" id="{47C2474B-6122-FED3-5AE6-F063C1732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4226" y="-42551"/>
            <a:ext cx="9338225" cy="5252177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Google Shape;56;p13">
            <a:extLst>
              <a:ext uri="{FF2B5EF4-FFF2-40B4-BE49-F238E27FC236}">
                <a16:creationId xmlns:a16="http://schemas.microsoft.com/office/drawing/2014/main" id="{C051361F-1862-7BA5-43DF-A57C1F84C874}"/>
              </a:ext>
            </a:extLst>
          </p:cNvPr>
          <p:cNvSpPr/>
          <p:nvPr/>
        </p:nvSpPr>
        <p:spPr>
          <a:xfrm flipH="1">
            <a:off x="4317679" y="-54300"/>
            <a:ext cx="5387401" cy="5252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90" y="0"/>
                </a:lnTo>
                <a:cubicBezTo>
                  <a:pt x="20029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152B73"/>
              </a:gs>
              <a:gs pos="100000">
                <a:srgbClr val="002239"/>
              </a:gs>
            </a:gsLst>
            <a:lin ang="5400011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5" name="Google Shape;57;p13">
            <a:extLst>
              <a:ext uri="{FF2B5EF4-FFF2-40B4-BE49-F238E27FC236}">
                <a16:creationId xmlns:a16="http://schemas.microsoft.com/office/drawing/2014/main" id="{86E5B5A9-DB75-8D66-E6AD-6940C694CB4F}"/>
              </a:ext>
            </a:extLst>
          </p:cNvPr>
          <p:cNvSpPr txBox="1"/>
          <p:nvPr/>
        </p:nvSpPr>
        <p:spPr>
          <a:xfrm>
            <a:off x="4559851" y="1405197"/>
            <a:ext cx="4459265" cy="1188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lnSpc>
                <a:spcPct val="80000"/>
              </a:lnSpc>
              <a:defRPr sz="36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Participación Ciudadana</a:t>
            </a:r>
          </a:p>
        </p:txBody>
      </p:sp>
      <p:pic>
        <p:nvPicPr>
          <p:cNvPr id="138" name="Imagen" descr="Imagen">
            <a:extLst>
              <a:ext uri="{FF2B5EF4-FFF2-40B4-BE49-F238E27FC236}">
                <a16:creationId xmlns:a16="http://schemas.microsoft.com/office/drawing/2014/main" id="{0A98BFA3-A70A-B08B-7BB2-D9D8C78AD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174" y="167264"/>
            <a:ext cx="149603" cy="929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DFF526B-5FF9-8715-A17A-9DFEC0E434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69" y="1839224"/>
            <a:ext cx="3155029" cy="1186626"/>
          </a:xfrm>
          <a:prstGeom prst="rect">
            <a:avLst/>
          </a:prstGeom>
        </p:spPr>
      </p:pic>
      <p:graphicFrame>
        <p:nvGraphicFramePr>
          <p:cNvPr id="19" name="Objeto 18">
            <a:extLst>
              <a:ext uri="{FF2B5EF4-FFF2-40B4-BE49-F238E27FC236}">
                <a16:creationId xmlns:a16="http://schemas.microsoft.com/office/drawing/2014/main" id="{CF3E06CB-4FAF-63BB-A923-34241EAAA2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696" y="3313376"/>
          <a:ext cx="1487704" cy="1390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r:id="rId6" imgW="4377619" imgH="4090868" progId="">
                  <p:embed/>
                </p:oleObj>
              </mc:Choice>
              <mc:Fallback>
                <p:oleObj r:id="rId6" imgW="4377619" imgH="4090868" progId="">
                  <p:embed/>
                  <p:pic>
                    <p:nvPicPr>
                      <p:cNvPr id="19" name="Objeto 1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696" y="3313376"/>
                        <a:ext cx="1487704" cy="1390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528399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E1D87-ABAF-999C-F013-75A719A2C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7B43DB82-96A9-256A-E5AC-EC255A132B2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8" name="fgj.png" descr="fgj.png">
              <a:extLst>
                <a:ext uri="{FF2B5EF4-FFF2-40B4-BE49-F238E27FC236}">
                  <a16:creationId xmlns:a16="http://schemas.microsoft.com/office/drawing/2014/main" id="{8477FC8E-C5C9-FB9A-2BA9-F56A622674D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C3C24EBE-0471-C6A8-8AB7-DA36AB7F12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876800"/>
              <a:ext cx="9144000" cy="266700"/>
              <a:chOff x="0" y="4610100"/>
              <a:chExt cx="9144000" cy="266700"/>
            </a:xfrm>
          </p:grpSpPr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0B0A66DE-5A18-6AA0-1927-5E6124B30F8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4610100"/>
                <a:ext cx="9144000" cy="266700"/>
              </a:xfrm>
              <a:prstGeom prst="rect">
                <a:avLst/>
              </a:prstGeom>
              <a:solidFill>
                <a:srgbClr val="4285F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F2EAFE97-8B4D-2ECA-B342-B153422F20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173" y="4663610"/>
                <a:ext cx="2375653" cy="140179"/>
              </a:xfrm>
              <a:prstGeom prst="rect">
                <a:avLst/>
              </a:prstGeom>
            </p:spPr>
          </p:pic>
        </p:grpSp>
      </p:grpSp>
      <p:sp>
        <p:nvSpPr>
          <p:cNvPr id="149" name="Google Shape;98;p18">
            <a:extLst>
              <a:ext uri="{FF2B5EF4-FFF2-40B4-BE49-F238E27FC236}">
                <a16:creationId xmlns:a16="http://schemas.microsoft.com/office/drawing/2014/main" id="{C696E0CD-E994-D586-4AE4-3AFA20446C29}"/>
              </a:ext>
            </a:extLst>
          </p:cNvPr>
          <p:cNvSpPr txBox="1"/>
          <p:nvPr/>
        </p:nvSpPr>
        <p:spPr>
          <a:xfrm>
            <a:off x="971289" y="1750942"/>
            <a:ext cx="5097002" cy="2474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CL" dirty="0"/>
          </a:p>
        </p:txBody>
      </p:sp>
      <p:sp>
        <p:nvSpPr>
          <p:cNvPr id="152" name="Google Shape;101;p18">
            <a:extLst>
              <a:ext uri="{FF2B5EF4-FFF2-40B4-BE49-F238E27FC236}">
                <a16:creationId xmlns:a16="http://schemas.microsoft.com/office/drawing/2014/main" id="{EBE5DB8A-69BE-7837-8F85-D081585558F1}"/>
              </a:ext>
            </a:extLst>
          </p:cNvPr>
          <p:cNvSpPr txBox="1"/>
          <p:nvPr/>
        </p:nvSpPr>
        <p:spPr>
          <a:xfrm>
            <a:off x="1415954" y="303867"/>
            <a:ext cx="5705284" cy="266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 fontScale="85000" lnSpcReduction="20000"/>
          </a:bodyPr>
          <a:lstStyle>
            <a:lvl1pPr>
              <a:lnSpc>
                <a:spcPct val="90000"/>
              </a:lnSpc>
              <a:defRPr sz="2100" b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" dirty="0"/>
              <a:t>PARTICIPACIÓN CIUDADANA 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A89A08E-A983-B494-70D7-64884F7F96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4" y="267290"/>
            <a:ext cx="456061" cy="5016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6C5C9C6-8A55-26EA-5634-4C4C43EAD8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963" y="812891"/>
            <a:ext cx="302071" cy="303426"/>
          </a:xfrm>
          <a:prstGeom prst="rect">
            <a:avLst/>
          </a:prstGeom>
        </p:spPr>
      </p:pic>
      <p:sp>
        <p:nvSpPr>
          <p:cNvPr id="17" name="Google Shape;98;p18">
            <a:extLst>
              <a:ext uri="{FF2B5EF4-FFF2-40B4-BE49-F238E27FC236}">
                <a16:creationId xmlns:a16="http://schemas.microsoft.com/office/drawing/2014/main" id="{B2AA587A-B569-D62E-7169-8E7BA56F4739}"/>
              </a:ext>
            </a:extLst>
          </p:cNvPr>
          <p:cNvSpPr txBox="1"/>
          <p:nvPr/>
        </p:nvSpPr>
        <p:spPr>
          <a:xfrm>
            <a:off x="4782609" y="812892"/>
            <a:ext cx="3834918" cy="2660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 lnSpcReduction="10000"/>
          </a:bodyPr>
          <a:lstStyle/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b="1" dirty="0"/>
              <a:t>Fortalecimiento de participación ciudadana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b="1" dirty="0"/>
              <a:t>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dirty="0"/>
              <a:t>Difusión de actualización de Directiva Consejo Consultivo Hospital de Santa Cruz proceso de elecciones en redes sociales.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dirty="0"/>
              <a:t>Cuenta pública participativa 2025 Gestión 2024 Etapa I Preparación.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dirty="0"/>
              <a:t>Cuenta pública participativa 2025 Gestión 2024 Etapa II  Ejecución.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dirty="0"/>
              <a:t>Cuenta pública participativa 2025 Gestión 2024 Etapa III Evaluación.</a:t>
            </a:r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dirty="0"/>
              <a:t>Visitas a Consejos consultivos y/o desarrollo a Hospitales de baja complejidad: Hospital de Pichilemu- Hospital de Litueche.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b="1" dirty="0"/>
          </a:p>
          <a:p>
            <a:pPr>
              <a:lnSpc>
                <a:spcPct val="90000"/>
              </a:lnSpc>
              <a:defRPr sz="110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CE37E3B-3EE3-0B77-6BEA-23A4AB516A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618" y="812891"/>
            <a:ext cx="1278272" cy="235094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8E5446A-F1FD-8BE2-4853-BA18202D89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6649" y="2231640"/>
            <a:ext cx="1959853" cy="141725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70D4FF6-97F5-5E4D-0D2D-3D3EACD33A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599" y="3721901"/>
            <a:ext cx="2177408" cy="1138309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39C3BA6-9564-C833-B0E3-7420740A4A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7168" y="3546028"/>
            <a:ext cx="1959853" cy="118985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A886B7E5-D419-3CA1-C355-502CF9772B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0142" y="3546028"/>
            <a:ext cx="2466535" cy="119535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C0EACC5-62E7-C2B4-3005-A545B54012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50" y="808722"/>
            <a:ext cx="1959852" cy="141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9272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2989</TotalTime>
  <Words>1098</Words>
  <Application>Microsoft Office PowerPoint</Application>
  <PresentationFormat>Presentación en pantalla (16:9)</PresentationFormat>
  <Paragraphs>704</Paragraphs>
  <Slides>43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43</vt:i4>
      </vt:variant>
    </vt:vector>
  </HeadingPairs>
  <TitlesOfParts>
    <vt:vector size="49" baseType="lpstr">
      <vt:lpstr>Aptos Narrow</vt:lpstr>
      <vt:lpstr>Arial</vt:lpstr>
      <vt:lpstr>Calibri</vt:lpstr>
      <vt:lpstr>Helvetica</vt:lpstr>
      <vt:lpstr>Verdana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Impacto en Lista de Espera No GES</vt:lpstr>
      <vt:lpstr>Resultados Estrategia DSSO Año 2025  </vt:lpstr>
      <vt:lpstr>Resultados REM Año 2025, Proceso Quirúrgico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 Pérez Roa</dc:creator>
  <cp:lastModifiedBy>Andres Cuadra</cp:lastModifiedBy>
  <cp:revision>44</cp:revision>
  <dcterms:modified xsi:type="dcterms:W3CDTF">2026-06-16T20:50:21Z</dcterms:modified>
</cp:coreProperties>
</file>